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83" r:id="rId5"/>
    <p:sldId id="285" r:id="rId6"/>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2"/>
    <a:srgbClr val="54BCEB"/>
    <a:srgbClr val="C5FFFB"/>
    <a:srgbClr val="FFD3CC"/>
    <a:srgbClr val="FFF0D2"/>
    <a:srgbClr val="FF4343"/>
    <a:srgbClr val="C9FFFB"/>
    <a:srgbClr val="00C8BA"/>
    <a:srgbClr val="00968B"/>
    <a:srgbClr val="009E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AC0984-3B53-4504-84CA-60D07FB07F95}" v="4" dt="2026-09-03T18:32:22.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756" y="6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Robinson" userId="af7da2d9-5d76-4e63-9336-b40f59cb6758" providerId="ADAL" clId="{4806B599-9E83-4018-A48A-7B6DD50C13EE}"/>
    <pc:docChg chg="custSel modSld">
      <pc:chgData name="Heather Robinson" userId="af7da2d9-5d76-4e63-9336-b40f59cb6758" providerId="ADAL" clId="{4806B599-9E83-4018-A48A-7B6DD50C13EE}" dt="2026-09-03T18:34:38.985" v="194" actId="1076"/>
      <pc:docMkLst>
        <pc:docMk/>
      </pc:docMkLst>
      <pc:sldChg chg="addSp delSp modSp mod">
        <pc:chgData name="Heather Robinson" userId="af7da2d9-5d76-4e63-9336-b40f59cb6758" providerId="ADAL" clId="{4806B599-9E83-4018-A48A-7B6DD50C13EE}" dt="2026-09-03T18:34:38.985" v="194" actId="1076"/>
        <pc:sldMkLst>
          <pc:docMk/>
          <pc:sldMk cId="2778804271" sldId="283"/>
        </pc:sldMkLst>
        <pc:spChg chg="add mod">
          <ac:chgData name="Heather Robinson" userId="af7da2d9-5d76-4e63-9336-b40f59cb6758" providerId="ADAL" clId="{4806B599-9E83-4018-A48A-7B6DD50C13EE}" dt="2026-09-03T18:32:41.632" v="165" actId="20577"/>
          <ac:spMkLst>
            <pc:docMk/>
            <pc:sldMk cId="2778804271" sldId="283"/>
            <ac:spMk id="16" creationId="{141F75FD-1519-1D04-1A0F-FE7D539B12CE}"/>
          </ac:spMkLst>
        </pc:spChg>
        <pc:spChg chg="add del mod">
          <ac:chgData name="Heather Robinson" userId="af7da2d9-5d76-4e63-9336-b40f59cb6758" providerId="ADAL" clId="{4806B599-9E83-4018-A48A-7B6DD50C13EE}" dt="2026-09-03T18:32:15.685" v="152" actId="478"/>
          <ac:spMkLst>
            <pc:docMk/>
            <pc:sldMk cId="2778804271" sldId="283"/>
            <ac:spMk id="17" creationId="{DF410922-AD80-2BF7-6928-4E21E11F4E7B}"/>
          </ac:spMkLst>
        </pc:spChg>
        <pc:spChg chg="add mod">
          <ac:chgData name="Heather Robinson" userId="af7da2d9-5d76-4e63-9336-b40f59cb6758" providerId="ADAL" clId="{4806B599-9E83-4018-A48A-7B6DD50C13EE}" dt="2026-09-03T18:34:28.260" v="192" actId="20577"/>
          <ac:spMkLst>
            <pc:docMk/>
            <pc:sldMk cId="2778804271" sldId="283"/>
            <ac:spMk id="34" creationId="{B178CEE2-B924-EC98-A4F7-E2EBDD6BD636}"/>
          </ac:spMkLst>
        </pc:spChg>
        <pc:spChg chg="add mod">
          <ac:chgData name="Heather Robinson" userId="af7da2d9-5d76-4e63-9336-b40f59cb6758" providerId="ADAL" clId="{4806B599-9E83-4018-A48A-7B6DD50C13EE}" dt="2026-09-03T18:33:52.687" v="183" actId="1076"/>
          <ac:spMkLst>
            <pc:docMk/>
            <pc:sldMk cId="2778804271" sldId="283"/>
            <ac:spMk id="57" creationId="{A7F5943A-8DFD-6519-640B-E61C03692A85}"/>
          </ac:spMkLst>
        </pc:spChg>
        <pc:graphicFrameChg chg="mod modGraphic">
          <ac:chgData name="Heather Robinson" userId="af7da2d9-5d76-4e63-9336-b40f59cb6758" providerId="ADAL" clId="{4806B599-9E83-4018-A48A-7B6DD50C13EE}" dt="2026-09-02T21:27:41.013" v="3" actId="14100"/>
          <ac:graphicFrameMkLst>
            <pc:docMk/>
            <pc:sldMk cId="2778804271" sldId="283"/>
            <ac:graphicFrameMk id="24" creationId="{E4E639B0-EB0D-28D9-1D62-60E88EEF069F}"/>
          </ac:graphicFrameMkLst>
        </pc:graphicFrameChg>
        <pc:picChg chg="mod">
          <ac:chgData name="Heather Robinson" userId="af7da2d9-5d76-4e63-9336-b40f59cb6758" providerId="ADAL" clId="{4806B599-9E83-4018-A48A-7B6DD50C13EE}" dt="2026-09-03T18:34:38.985" v="194" actId="1076"/>
          <ac:picMkLst>
            <pc:docMk/>
            <pc:sldMk cId="2778804271" sldId="283"/>
            <ac:picMk id="89" creationId="{9D6B85D5-923F-7E5A-DADE-9E4470811DE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17/09/2026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2D8F38C-0513-424D-9F07-ACE2DBD6F960}" type="slidenum">
              <a:rPr lang="en-GB" smtClean="0"/>
              <a:t>2</a:t>
            </a:fld>
            <a:endParaRPr lang="en-GB"/>
          </a:p>
        </p:txBody>
      </p:sp>
    </p:spTree>
    <p:extLst>
      <p:ext uri="{BB962C8B-B14F-4D97-AF65-F5344CB8AC3E}">
        <p14:creationId xmlns:p14="http://schemas.microsoft.com/office/powerpoint/2010/main" val="3685206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17/09/2026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BC7B3-C3AC-961C-1324-E85794D7E49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9D6B85D5-923F-7E5A-DADE-9E4470811D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72" y="-69637"/>
            <a:ext cx="9906000" cy="6858000"/>
          </a:xfrm>
          <a:prstGeom prst="rect">
            <a:avLst/>
          </a:prstGeom>
        </p:spPr>
      </p:pic>
      <p:sp>
        <p:nvSpPr>
          <p:cNvPr id="8" name="TextBox 7">
            <a:extLst>
              <a:ext uri="{FF2B5EF4-FFF2-40B4-BE49-F238E27FC236}">
                <a16:creationId xmlns:a16="http://schemas.microsoft.com/office/drawing/2014/main" id="{E0D103BC-0CC7-F099-2807-0A45675F71F9}"/>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C56FEF20-00BA-798F-61B8-FFCE863BB9B2}"/>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820F028A-C514-2379-CBAF-A4585F2B0138}"/>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dirty="0">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dirty="0">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dirty="0">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4C0674FD-46A5-D714-51EB-12093D84963A}"/>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485D0DA-9B02-5234-D15E-5186FF6CEF93}"/>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26" name="Freeform 23">
            <a:extLst>
              <a:ext uri="{FF2B5EF4-FFF2-40B4-BE49-F238E27FC236}">
                <a16:creationId xmlns:a16="http://schemas.microsoft.com/office/drawing/2014/main" id="{95225C1D-443B-B4A7-CC99-557DBB44BBE6}"/>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DECF315-E6C0-4609-AD6F-B21792A220FD}"/>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75A8CFFB-7242-AF73-9F33-2A586C8C79E2}"/>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46A51EC3-5233-1291-565C-9732C0D3907B}"/>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DFE4DD8F-55C9-B147-09B2-84FC86F70959}"/>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C9BF3FAA-8155-F048-11E6-7B4E2F191F1E}"/>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39949F58-C203-08CB-4258-9CA4933DB1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0D8EFEBB-BED2-A520-E454-6AE5188E2D4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D3D5C3EB-6FF4-5596-71D5-9827B99F8DC2}"/>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699A028C-6078-4F13-CDE8-CD4E111B864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250BB272-D121-D907-F455-FDF13C5000F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0D5C967E-5D5F-114C-C8B0-E6ECD156EB20}"/>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FFE42405-D078-5A06-0840-5EDDAF20F878}"/>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ABF813D0-5BD4-5FD2-9594-218BFBD7EB48}"/>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CDEA061B-3B53-55E6-32F2-014041C36BE9}"/>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SPRING SUMMER MENU 2026</a:t>
            </a:r>
          </a:p>
        </p:txBody>
      </p:sp>
      <p:graphicFrame>
        <p:nvGraphicFramePr>
          <p:cNvPr id="14" name="Table 13">
            <a:extLst>
              <a:ext uri="{FF2B5EF4-FFF2-40B4-BE49-F238E27FC236}">
                <a16:creationId xmlns:a16="http://schemas.microsoft.com/office/drawing/2014/main" id="{E005CA79-A5F5-63B1-8228-C2964D85C901}"/>
              </a:ext>
            </a:extLst>
          </p:cNvPr>
          <p:cNvGraphicFramePr>
            <a:graphicFrameLocks noGrp="1"/>
          </p:cNvGraphicFramePr>
          <p:nvPr>
            <p:extLst>
              <p:ext uri="{D42A27DB-BD31-4B8C-83A1-F6EECF244321}">
                <p14:modId xmlns:p14="http://schemas.microsoft.com/office/powerpoint/2010/main" val="860651823"/>
              </p:ext>
            </p:extLst>
          </p:nvPr>
        </p:nvGraphicFramePr>
        <p:xfrm>
          <a:off x="1419247" y="777390"/>
          <a:ext cx="7741650" cy="1632246"/>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4396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Macaroni</a:t>
                      </a:r>
                    </a:p>
                    <a:p>
                      <a:pPr algn="ctr"/>
                      <a:r>
                        <a:rPr lang="en-GB" sz="800" b="0">
                          <a:solidFill>
                            <a:schemeClr val="tx1"/>
                          </a:solidFill>
                          <a:latin typeface="Century Gothic" panose="020B0502020202020204" pitchFamily="34" charset="0"/>
                        </a:rPr>
                        <a:t> Cheese</a:t>
                      </a:r>
                      <a:r>
                        <a:rPr kumimoji="0" lang="en-GB" sz="800" b="0" i="0" u="none" strike="noStrike" kern="1200" cap="none" spc="0" normalizeH="0" baseline="0" noProof="0">
                          <a:ln>
                            <a:noFill/>
                          </a:ln>
                          <a:solidFill>
                            <a:schemeClr val="tx1"/>
                          </a:solidFill>
                          <a:effectLst/>
                          <a:uLnTx/>
                          <a:uFillTx/>
                          <a:latin typeface="Century Gothic" panose="020B0502020202020204" pitchFamily="34" charset="0"/>
                          <a:ea typeface="+mn-ea"/>
                          <a:cs typeface="+mn-cs"/>
                        </a:rPr>
                        <a:t> </a:t>
                      </a: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0">
                          <a:solidFill>
                            <a:schemeClr val="tx1"/>
                          </a:solidFill>
                          <a:latin typeface="Century Gothic" panose="020B0502020202020204" pitchFamily="34" charset="0"/>
                        </a:rPr>
                        <a:t>Phat Pasty Pork </a:t>
                      </a:r>
                    </a:p>
                    <a:p>
                      <a:pPr algn="ctr"/>
                      <a:r>
                        <a:rPr lang="en-GB" sz="800" b="0">
                          <a:solidFill>
                            <a:schemeClr val="tx1"/>
                          </a:solidFill>
                          <a:latin typeface="Century Gothic" panose="020B0502020202020204" pitchFamily="34" charset="0"/>
                        </a:rPr>
                        <a:t>Sausage Roll with 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prstClr val="black"/>
                          </a:solidFill>
                          <a:latin typeface="Century Gothic" panose="020B0502020202020204" pitchFamily="34" charset="0"/>
                        </a:rPr>
                        <a:t>Roast </a:t>
                      </a:r>
                      <a:r>
                        <a:rPr lang="en-GB" sz="800" b="0">
                          <a:solidFill>
                            <a:schemeClr val="tx1"/>
                          </a:solidFill>
                          <a:latin typeface="Century Gothic" panose="020B0502020202020204" pitchFamily="34" charset="0"/>
                        </a:rPr>
                        <a:t>Chicken</a:t>
                      </a:r>
                      <a:r>
                        <a:rPr lang="en-GB" sz="800" b="0">
                          <a:solidFill>
                            <a:prstClr val="black"/>
                          </a:solidFill>
                          <a:latin typeface="Century Gothic" panose="020B0502020202020204" pitchFamily="34" charset="0"/>
                        </a:rPr>
                        <a:t>, Stuffing, Roast Potatoes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prstClr val="black"/>
                          </a:solidFill>
                          <a:latin typeface="Century Gothic" panose="020B0502020202020204" pitchFamily="34" charset="0"/>
                        </a:rPr>
                        <a:t>&amp; Gravy</a:t>
                      </a:r>
                      <a:endPar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Bolognaise</a:t>
                      </a:r>
                      <a:endParaRPr lang="en-US" sz="800" b="0" i="0" u="none" strike="noStrike" noProof="0">
                        <a:solidFill>
                          <a:schemeClr val="tx1"/>
                        </a:solidFill>
                        <a:highlight>
                          <a:srgbClr val="FFFF00"/>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Fishfingers or Salmon Fishfingers 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22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Chickpea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with Rice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Mild Mexican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Chilli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Roasted Quorn, </a:t>
                      </a:r>
                    </a:p>
                    <a:p>
                      <a:pPr algn="ctr"/>
                      <a:r>
                        <a:rPr lang="en-GB" sz="800">
                          <a:latin typeface="Century Gothic" panose="020B0502020202020204" pitchFamily="34" charset="0"/>
                        </a:rPr>
                        <a:t>Roast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Smokey Bean Burger with </a:t>
                      </a:r>
                      <a:r>
                        <a:rPr lang="en-US" sz="800" b="0" i="0" u="none" strike="noStrike" noProof="0">
                          <a:solidFill>
                            <a:schemeClr val="tx1"/>
                          </a:solidFill>
                          <a:latin typeface="Century Gothic" panose="020B0502020202020204" pitchFamily="34" charset="0"/>
                        </a:rPr>
                        <a:t>Wedges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Cheese &amp; Bean Pasty </a:t>
                      </a:r>
                    </a:p>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1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39610">
                <a:tc>
                  <a:txBody>
                    <a:bodyPr/>
                    <a:lstStyle/>
                    <a:p>
                      <a:pPr algn="ctr"/>
                      <a:r>
                        <a:rPr lang="en-GB" sz="800" b="1">
                          <a:solidFill>
                            <a:schemeClr val="tx1"/>
                          </a:solidFill>
                          <a:latin typeface="Century Gothic" panose="020B0502020202020204" pitchFamily="34" charset="0"/>
                        </a:rPr>
                        <a:t>NEW </a:t>
                      </a:r>
                      <a:r>
                        <a:rPr lang="en-GB" sz="800">
                          <a:latin typeface="Century Gothic" panose="020B0502020202020204" pitchFamily="34" charset="0"/>
                        </a:rPr>
                        <a:t>Banana Mousse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Orange Drizzle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Fruit </a:t>
                      </a:r>
                    </a:p>
                    <a:p>
                      <a:pPr algn="ctr"/>
                      <a:r>
                        <a:rPr lang="en-GB" sz="800">
                          <a:latin typeface="Century Gothic" panose="020B0502020202020204" pitchFamily="34" charset="0"/>
                        </a:rPr>
                        <a:t>Platter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Apple </a:t>
                      </a:r>
                    </a:p>
                    <a:p>
                      <a:pPr algn="ctr"/>
                      <a:r>
                        <a:rPr lang="en-GB" sz="800">
                          <a:latin typeface="Century Gothic" panose="020B0502020202020204" pitchFamily="34" charset="0"/>
                        </a:rPr>
                        <a:t>Flapjack</a:t>
                      </a:r>
                      <a:endParaRPr lang="en-GB" sz="80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    Strawberry Jelly </a:t>
                      </a:r>
                    </a:p>
                    <a:p>
                      <a:pPr algn="ctr"/>
                      <a:r>
                        <a:rPr lang="en-GB" sz="800">
                          <a:latin typeface="Century Gothic" panose="020B0502020202020204" pitchFamily="34" charset="0"/>
                        </a:rPr>
                        <a:t>with Mandarins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4" name="Table 23">
            <a:extLst>
              <a:ext uri="{FF2B5EF4-FFF2-40B4-BE49-F238E27FC236}">
                <a16:creationId xmlns:a16="http://schemas.microsoft.com/office/drawing/2014/main" id="{E4E639B0-EB0D-28D9-1D62-60E88EEF069F}"/>
              </a:ext>
            </a:extLst>
          </p:cNvPr>
          <p:cNvGraphicFramePr>
            <a:graphicFrameLocks noGrp="1"/>
          </p:cNvGraphicFramePr>
          <p:nvPr>
            <p:extLst>
              <p:ext uri="{D42A27DB-BD31-4B8C-83A1-F6EECF244321}">
                <p14:modId xmlns:p14="http://schemas.microsoft.com/office/powerpoint/2010/main" val="3753391142"/>
              </p:ext>
            </p:extLst>
          </p:nvPr>
        </p:nvGraphicFramePr>
        <p:xfrm>
          <a:off x="1555236" y="2505124"/>
          <a:ext cx="7555845" cy="1708478"/>
        </p:xfrm>
        <a:graphic>
          <a:graphicData uri="http://schemas.openxmlformats.org/drawingml/2006/table">
            <a:tbl>
              <a:tblPr firstRow="1" bandRow="1">
                <a:tableStyleId>{5C22544A-7EE6-4342-B048-85BDC9FD1C3A}</a:tableStyleId>
              </a:tblPr>
              <a:tblGrid>
                <a:gridCol w="1511169">
                  <a:extLst>
                    <a:ext uri="{9D8B030D-6E8A-4147-A177-3AD203B41FA5}">
                      <a16:colId xmlns:a16="http://schemas.microsoft.com/office/drawing/2014/main" val="426743384"/>
                    </a:ext>
                  </a:extLst>
                </a:gridCol>
                <a:gridCol w="1511169">
                  <a:extLst>
                    <a:ext uri="{9D8B030D-6E8A-4147-A177-3AD203B41FA5}">
                      <a16:colId xmlns:a16="http://schemas.microsoft.com/office/drawing/2014/main" val="1888228126"/>
                    </a:ext>
                  </a:extLst>
                </a:gridCol>
                <a:gridCol w="1511169">
                  <a:extLst>
                    <a:ext uri="{9D8B030D-6E8A-4147-A177-3AD203B41FA5}">
                      <a16:colId xmlns:a16="http://schemas.microsoft.com/office/drawing/2014/main" val="3470962500"/>
                    </a:ext>
                  </a:extLst>
                </a:gridCol>
                <a:gridCol w="1511169">
                  <a:extLst>
                    <a:ext uri="{9D8B030D-6E8A-4147-A177-3AD203B41FA5}">
                      <a16:colId xmlns:a16="http://schemas.microsoft.com/office/drawing/2014/main" val="3633866263"/>
                    </a:ext>
                  </a:extLst>
                </a:gridCol>
                <a:gridCol w="1511169">
                  <a:extLst>
                    <a:ext uri="{9D8B030D-6E8A-4147-A177-3AD203B41FA5}">
                      <a16:colId xmlns:a16="http://schemas.microsoft.com/office/drawing/2014/main" val="4088356186"/>
                    </a:ext>
                  </a:extLst>
                </a:gridCol>
              </a:tblGrid>
              <a:tr h="4549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Tomato Pizza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Summer Mixed Salad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Beef Chilli with Rice &amp; Sweetcorn &amp; Cucumber Salsa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Roasted Pork or Chicken Sausage, Roast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Greek Chicken Pitta with Herby Rice, Tzatziki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&amp; Salad</a:t>
                      </a:r>
                      <a:endParaRPr lang="en-US"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Battered Fish with Chips &amp; Tomato Sauce</a:t>
                      </a:r>
                      <a:endPar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414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Lentil &amp; Sweet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Potato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Spaghetti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Meatballs in a Tomato Sauce</a:t>
                      </a:r>
                      <a:endParaRPr lang="en-GB" sz="800" b="0">
                        <a:solidFill>
                          <a:schemeClr val="tx1"/>
                        </a:solidFill>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Veg Wellington,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0">
                          <a:latin typeface="Century Gothic" panose="020B0502020202020204" pitchFamily="34" charset="0"/>
                        </a:rPr>
                        <a:t>Roast Potatoes </a:t>
                      </a:r>
                      <a:r>
                        <a:rPr lang="en-GB" sz="800">
                          <a:latin typeface="Century Gothic" panose="020B0502020202020204" pitchFamily="34" charset="0"/>
                        </a:rPr>
                        <a:t>&amp; Gravy</a:t>
                      </a:r>
                      <a:endParaRPr lang="en-US" sz="800" b="1" i="0" u="none" strike="noStrike" noProof="0">
                        <a:solidFill>
                          <a:srgbClr val="00B050"/>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Greek Spinach &amp; Cheese Whirl </a:t>
                      </a:r>
                      <a:r>
                        <a:rPr lang="en-GB" sz="800" b="0">
                          <a:solidFill>
                            <a:schemeClr val="tx1"/>
                          </a:solidFill>
                          <a:latin typeface="Century Gothic" panose="020B0502020202020204" pitchFamily="34" charset="0"/>
                        </a:rPr>
                        <a:t>with Herby Rice, Tzatziki &amp; Salad</a:t>
                      </a:r>
                      <a:endParaRPr lang="en-GB"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NEW </a:t>
                      </a:r>
                      <a:r>
                        <a:rPr lang="en-GB" sz="800">
                          <a:latin typeface="Century Gothic" panose="020B0502020202020204" pitchFamily="34" charset="0"/>
                        </a:rPr>
                        <a:t>Cheesy Broccoli Frittata with Chips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526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54943">
                <a:tc>
                  <a:txBody>
                    <a:bodyPr/>
                    <a:lstStyle/>
                    <a:p>
                      <a:pPr algn="ctr"/>
                      <a:r>
                        <a:rPr lang="en-GB" sz="800">
                          <a:latin typeface="Century Gothic" panose="020B0502020202020204" pitchFamily="34" charset="0"/>
                        </a:rPr>
                        <a:t>Iced Vanilla Sponge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Peaches &amp; Ice Cream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Freshly Chopped </a:t>
                      </a:r>
                    </a:p>
                    <a:p>
                      <a:pPr algn="ctr"/>
                      <a:r>
                        <a:rPr lang="en-GB" sz="800">
                          <a:latin typeface="Century Gothic" panose="020B0502020202020204" pitchFamily="34" charset="0"/>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Jam &amp; Coconut Sponge with 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dirty="0">
                          <a:latin typeface="Century Gothic" panose="020B0502020202020204" pitchFamily="34" charset="0"/>
                        </a:rPr>
                        <a:t>Oaty </a:t>
                      </a:r>
                    </a:p>
                    <a:p>
                      <a:pPr algn="ctr"/>
                      <a:r>
                        <a:rPr lang="en-GB" sz="800" dirty="0">
                          <a:latin typeface="Century Gothic" panose="020B0502020202020204" pitchFamily="34" charset="0"/>
                        </a:rPr>
                        <a:t>Cookie</a:t>
                      </a:r>
                    </a:p>
                    <a:p>
                      <a:pPr algn="ctr"/>
                      <a:endParaRPr lang="en-GB" sz="8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5" name="Table 24">
            <a:extLst>
              <a:ext uri="{FF2B5EF4-FFF2-40B4-BE49-F238E27FC236}">
                <a16:creationId xmlns:a16="http://schemas.microsoft.com/office/drawing/2014/main" id="{8A7E8919-54F1-2CB5-E1F1-6220E0A7FE5A}"/>
              </a:ext>
            </a:extLst>
          </p:cNvPr>
          <p:cNvGraphicFramePr>
            <a:graphicFrameLocks noGrp="1"/>
          </p:cNvGraphicFramePr>
          <p:nvPr>
            <p:extLst>
              <p:ext uri="{D42A27DB-BD31-4B8C-83A1-F6EECF244321}">
                <p14:modId xmlns:p14="http://schemas.microsoft.com/office/powerpoint/2010/main" val="1674346808"/>
              </p:ext>
            </p:extLst>
          </p:nvPr>
        </p:nvGraphicFramePr>
        <p:xfrm>
          <a:off x="1468712" y="4218859"/>
          <a:ext cx="7741650" cy="1498600"/>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35908">
                  <a:extLst>
                    <a:ext uri="{9D8B030D-6E8A-4147-A177-3AD203B41FA5}">
                      <a16:colId xmlns:a16="http://schemas.microsoft.com/office/drawing/2014/main" val="1888228126"/>
                    </a:ext>
                  </a:extLst>
                </a:gridCol>
                <a:gridCol w="1560752">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Tomato Pasta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Beef Burger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with Potato Wedges &amp; 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Roast of the Day, Mashed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Chef Shilpa’s Chicken Korma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Fishfingers 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dirty="0">
                          <a:solidFill>
                            <a:schemeClr val="tx1"/>
                          </a:solidFill>
                          <a:latin typeface="Century Gothic" panose="020B0502020202020204" pitchFamily="34" charset="0"/>
                        </a:rPr>
                        <a:t>NEW </a:t>
                      </a:r>
                      <a:r>
                        <a:rPr lang="en-GB" sz="800" b="0" i="0" u="none" strike="noStrike" noProof="0" dirty="0">
                          <a:solidFill>
                            <a:schemeClr val="tx1"/>
                          </a:solidFill>
                          <a:latin typeface="Century Gothic" panose="020B0502020202020204" pitchFamily="34" charset="0"/>
                        </a:rPr>
                        <a:t>Chinese Vegetable Noodles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Mexican Bean Roll with New Potatoes &amp; 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Vegetable Loaf with Stuffing, Mashed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All Day Vegetarian Breakfast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Cowboy Sausage and Bean Hotpot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8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70840">
                <a:tc>
                  <a:txBody>
                    <a:bodyPr/>
                    <a:lstStyle/>
                    <a:p>
                      <a:pPr algn="ctr"/>
                      <a:r>
                        <a:rPr lang="en-GB" sz="800">
                          <a:latin typeface="Century Gothic" panose="020B0502020202020204" pitchFamily="34" charset="0"/>
                        </a:rPr>
                        <a:t>Pineapple Upside Down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Cheese &amp; Crackers</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Fruit Medley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latin typeface="Century Gothic" panose="020B0502020202020204" pitchFamily="34" charset="0"/>
                        </a:rPr>
                        <a:t>Strawberry and Apple Crumble with Custard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dirty="0">
                          <a:latin typeface="Century Gothic" panose="020B0502020202020204" pitchFamily="34" charset="0"/>
                        </a:rPr>
                        <a:t>Vanilla </a:t>
                      </a:r>
                    </a:p>
                    <a:p>
                      <a:pPr algn="ctr"/>
                      <a:r>
                        <a:rPr lang="en-GB" sz="800" dirty="0">
                          <a:latin typeface="Century Gothic" panose="020B0502020202020204" pitchFamily="34" charset="0"/>
                        </a:rPr>
                        <a:t>Shortbread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9" name="Freeform 23">
            <a:extLst>
              <a:ext uri="{FF2B5EF4-FFF2-40B4-BE49-F238E27FC236}">
                <a16:creationId xmlns:a16="http://schemas.microsoft.com/office/drawing/2014/main" id="{30C63CD2-D481-3395-AC0D-A8E93A4A5CD3}"/>
              </a:ext>
            </a:extLst>
          </p:cNvPr>
          <p:cNvSpPr/>
          <p:nvPr/>
        </p:nvSpPr>
        <p:spPr>
          <a:xfrm flipH="1">
            <a:off x="4110210" y="1482020"/>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Freeform 23">
            <a:extLst>
              <a:ext uri="{FF2B5EF4-FFF2-40B4-BE49-F238E27FC236}">
                <a16:creationId xmlns:a16="http://schemas.microsoft.com/office/drawing/2014/main" id="{513D2C2B-9117-5DF1-0691-BE0E72BBA4B8}"/>
              </a:ext>
            </a:extLst>
          </p:cNvPr>
          <p:cNvSpPr/>
          <p:nvPr/>
        </p:nvSpPr>
        <p:spPr>
          <a:xfrm flipH="1">
            <a:off x="2615266" y="1449392"/>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1" name="Freeform 23">
            <a:extLst>
              <a:ext uri="{FF2B5EF4-FFF2-40B4-BE49-F238E27FC236}">
                <a16:creationId xmlns:a16="http://schemas.microsoft.com/office/drawing/2014/main" id="{DD43EE38-1B81-D1C3-613E-F1A7A794BC7E}"/>
              </a:ext>
            </a:extLst>
          </p:cNvPr>
          <p:cNvSpPr/>
          <p:nvPr/>
        </p:nvSpPr>
        <p:spPr>
          <a:xfrm flipH="1">
            <a:off x="7096260" y="2183643"/>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2" name="Freeform 23">
            <a:extLst>
              <a:ext uri="{FF2B5EF4-FFF2-40B4-BE49-F238E27FC236}">
                <a16:creationId xmlns:a16="http://schemas.microsoft.com/office/drawing/2014/main" id="{98B29D71-9882-2F04-36BD-28D8E671B5A1}"/>
              </a:ext>
            </a:extLst>
          </p:cNvPr>
          <p:cNvSpPr/>
          <p:nvPr/>
        </p:nvSpPr>
        <p:spPr>
          <a:xfrm flipH="1">
            <a:off x="2615266" y="2559360"/>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3" name="Freeform 23">
            <a:extLst>
              <a:ext uri="{FF2B5EF4-FFF2-40B4-BE49-F238E27FC236}">
                <a16:creationId xmlns:a16="http://schemas.microsoft.com/office/drawing/2014/main" id="{EC7C8DC2-8221-602B-5182-3F3D3D60D569}"/>
              </a:ext>
            </a:extLst>
          </p:cNvPr>
          <p:cNvSpPr/>
          <p:nvPr/>
        </p:nvSpPr>
        <p:spPr>
          <a:xfrm flipH="1">
            <a:off x="2533470" y="3241636"/>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Freeform 23">
            <a:extLst>
              <a:ext uri="{FF2B5EF4-FFF2-40B4-BE49-F238E27FC236}">
                <a16:creationId xmlns:a16="http://schemas.microsoft.com/office/drawing/2014/main" id="{C2AC4760-79E8-8D37-A9F3-7877230E2332}"/>
              </a:ext>
            </a:extLst>
          </p:cNvPr>
          <p:cNvSpPr/>
          <p:nvPr/>
        </p:nvSpPr>
        <p:spPr>
          <a:xfrm flipH="1">
            <a:off x="3958724" y="2772081"/>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8" name="Freeform 23">
            <a:extLst>
              <a:ext uri="{FF2B5EF4-FFF2-40B4-BE49-F238E27FC236}">
                <a16:creationId xmlns:a16="http://schemas.microsoft.com/office/drawing/2014/main" id="{EC597BF4-1447-EC29-7590-021C8EB1FD76}"/>
              </a:ext>
            </a:extLst>
          </p:cNvPr>
          <p:cNvSpPr/>
          <p:nvPr/>
        </p:nvSpPr>
        <p:spPr>
          <a:xfrm flipH="1">
            <a:off x="7329555" y="4511427"/>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9" name="Freeform 23">
            <a:extLst>
              <a:ext uri="{FF2B5EF4-FFF2-40B4-BE49-F238E27FC236}">
                <a16:creationId xmlns:a16="http://schemas.microsoft.com/office/drawing/2014/main" id="{97FE4419-5112-AE40-CAF3-B27FC3B2D48E}"/>
              </a:ext>
            </a:extLst>
          </p:cNvPr>
          <p:cNvSpPr/>
          <p:nvPr/>
        </p:nvSpPr>
        <p:spPr>
          <a:xfrm flipH="1">
            <a:off x="7446259" y="5563414"/>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20" name="Group 7">
            <a:extLst>
              <a:ext uri="{FF2B5EF4-FFF2-40B4-BE49-F238E27FC236}">
                <a16:creationId xmlns:a16="http://schemas.microsoft.com/office/drawing/2014/main" id="{56016D22-E136-827A-E37A-43645BE2C44D}"/>
              </a:ext>
            </a:extLst>
          </p:cNvPr>
          <p:cNvGrpSpPr/>
          <p:nvPr/>
        </p:nvGrpSpPr>
        <p:grpSpPr>
          <a:xfrm>
            <a:off x="6370894" y="900041"/>
            <a:ext cx="146062" cy="149950"/>
            <a:chOff x="0" y="0"/>
            <a:chExt cx="3741232" cy="3821539"/>
          </a:xfrm>
        </p:grpSpPr>
        <p:sp>
          <p:nvSpPr>
            <p:cNvPr id="21" name="Freeform 8">
              <a:extLst>
                <a:ext uri="{FF2B5EF4-FFF2-40B4-BE49-F238E27FC236}">
                  <a16:creationId xmlns:a16="http://schemas.microsoft.com/office/drawing/2014/main" id="{ACF5676B-957F-44E9-85BE-A3F9528A3D60}"/>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2" name="Freeform 9">
              <a:extLst>
                <a:ext uri="{FF2B5EF4-FFF2-40B4-BE49-F238E27FC236}">
                  <a16:creationId xmlns:a16="http://schemas.microsoft.com/office/drawing/2014/main" id="{6B6317DA-8D8A-2408-8B58-A642C7515BB5}"/>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23" name="Group 10">
              <a:extLst>
                <a:ext uri="{FF2B5EF4-FFF2-40B4-BE49-F238E27FC236}">
                  <a16:creationId xmlns:a16="http://schemas.microsoft.com/office/drawing/2014/main" id="{A7530AF5-2D6D-2C84-66BE-DC01E8442880}"/>
                </a:ext>
              </a:extLst>
            </p:cNvPr>
            <p:cNvGrpSpPr/>
            <p:nvPr/>
          </p:nvGrpSpPr>
          <p:grpSpPr>
            <a:xfrm>
              <a:off x="0" y="1810741"/>
              <a:ext cx="852996" cy="852996"/>
              <a:chOff x="0" y="0"/>
              <a:chExt cx="812800" cy="812800"/>
            </a:xfrm>
          </p:grpSpPr>
          <p:sp>
            <p:nvSpPr>
              <p:cNvPr id="41" name="Freeform 11">
                <a:extLst>
                  <a:ext uri="{FF2B5EF4-FFF2-40B4-BE49-F238E27FC236}">
                    <a16:creationId xmlns:a16="http://schemas.microsoft.com/office/drawing/2014/main" id="{EE170973-B642-1F2C-93D1-45B022798F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2" name="TextBox 12">
                <a:extLst>
                  <a:ext uri="{FF2B5EF4-FFF2-40B4-BE49-F238E27FC236}">
                    <a16:creationId xmlns:a16="http://schemas.microsoft.com/office/drawing/2014/main" id="{9B5BDA15-57C3-DC37-83C0-8609714E1CF7}"/>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8" name="Group 13">
              <a:extLst>
                <a:ext uri="{FF2B5EF4-FFF2-40B4-BE49-F238E27FC236}">
                  <a16:creationId xmlns:a16="http://schemas.microsoft.com/office/drawing/2014/main" id="{BC8325A5-6377-7F67-0985-108C80BCD18E}"/>
                </a:ext>
              </a:extLst>
            </p:cNvPr>
            <p:cNvGrpSpPr/>
            <p:nvPr/>
          </p:nvGrpSpPr>
          <p:grpSpPr>
            <a:xfrm>
              <a:off x="2570638" y="270521"/>
              <a:ext cx="583309" cy="583309"/>
              <a:chOff x="0" y="0"/>
              <a:chExt cx="812800" cy="812800"/>
            </a:xfrm>
          </p:grpSpPr>
          <p:sp>
            <p:nvSpPr>
              <p:cNvPr id="39" name="Freeform 14">
                <a:extLst>
                  <a:ext uri="{FF2B5EF4-FFF2-40B4-BE49-F238E27FC236}">
                    <a16:creationId xmlns:a16="http://schemas.microsoft.com/office/drawing/2014/main" id="{586A765F-E494-814D-D9C4-38874AF15F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0" name="TextBox 15">
                <a:extLst>
                  <a:ext uri="{FF2B5EF4-FFF2-40B4-BE49-F238E27FC236}">
                    <a16:creationId xmlns:a16="http://schemas.microsoft.com/office/drawing/2014/main" id="{4FDD08E0-A9AB-FD6B-8DDA-95DC5BA8D2A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43" name="Group 7">
            <a:extLst>
              <a:ext uri="{FF2B5EF4-FFF2-40B4-BE49-F238E27FC236}">
                <a16:creationId xmlns:a16="http://schemas.microsoft.com/office/drawing/2014/main" id="{AA18DD58-D363-1D59-08E6-84FF98201ECE}"/>
              </a:ext>
            </a:extLst>
          </p:cNvPr>
          <p:cNvGrpSpPr/>
          <p:nvPr/>
        </p:nvGrpSpPr>
        <p:grpSpPr>
          <a:xfrm>
            <a:off x="3055475" y="2509148"/>
            <a:ext cx="146062" cy="149950"/>
            <a:chOff x="0" y="0"/>
            <a:chExt cx="3741232" cy="3821539"/>
          </a:xfrm>
        </p:grpSpPr>
        <p:sp>
          <p:nvSpPr>
            <p:cNvPr id="44" name="Freeform 8">
              <a:extLst>
                <a:ext uri="{FF2B5EF4-FFF2-40B4-BE49-F238E27FC236}">
                  <a16:creationId xmlns:a16="http://schemas.microsoft.com/office/drawing/2014/main" id="{81C841DA-7CDB-1D4C-199C-4C8C37D0C877}"/>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5" name="Freeform 9">
              <a:extLst>
                <a:ext uri="{FF2B5EF4-FFF2-40B4-BE49-F238E27FC236}">
                  <a16:creationId xmlns:a16="http://schemas.microsoft.com/office/drawing/2014/main" id="{1A1F44FF-5C08-391F-BEC4-42A2D062B17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46" name="Group 10">
              <a:extLst>
                <a:ext uri="{FF2B5EF4-FFF2-40B4-BE49-F238E27FC236}">
                  <a16:creationId xmlns:a16="http://schemas.microsoft.com/office/drawing/2014/main" id="{92A530D6-5910-DE44-ED7D-54C9141BF9E7}"/>
                </a:ext>
              </a:extLst>
            </p:cNvPr>
            <p:cNvGrpSpPr/>
            <p:nvPr/>
          </p:nvGrpSpPr>
          <p:grpSpPr>
            <a:xfrm>
              <a:off x="0" y="1810741"/>
              <a:ext cx="852996" cy="852996"/>
              <a:chOff x="0" y="0"/>
              <a:chExt cx="812800" cy="812800"/>
            </a:xfrm>
          </p:grpSpPr>
          <p:sp>
            <p:nvSpPr>
              <p:cNvPr id="51" name="Freeform 11">
                <a:extLst>
                  <a:ext uri="{FF2B5EF4-FFF2-40B4-BE49-F238E27FC236}">
                    <a16:creationId xmlns:a16="http://schemas.microsoft.com/office/drawing/2014/main" id="{B2EB9A86-648D-AB9F-A03E-5B487E480E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52" name="TextBox 12">
                <a:extLst>
                  <a:ext uri="{FF2B5EF4-FFF2-40B4-BE49-F238E27FC236}">
                    <a16:creationId xmlns:a16="http://schemas.microsoft.com/office/drawing/2014/main" id="{3394CD02-6698-1A0A-4E44-14D0AA6B5DE4}"/>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7" name="Group 13">
              <a:extLst>
                <a:ext uri="{FF2B5EF4-FFF2-40B4-BE49-F238E27FC236}">
                  <a16:creationId xmlns:a16="http://schemas.microsoft.com/office/drawing/2014/main" id="{A0DEEA81-F2BF-95CF-68BD-317D3334286F}"/>
                </a:ext>
              </a:extLst>
            </p:cNvPr>
            <p:cNvGrpSpPr/>
            <p:nvPr/>
          </p:nvGrpSpPr>
          <p:grpSpPr>
            <a:xfrm>
              <a:off x="2570638" y="270521"/>
              <a:ext cx="583309" cy="583309"/>
              <a:chOff x="0" y="0"/>
              <a:chExt cx="812800" cy="812800"/>
            </a:xfrm>
          </p:grpSpPr>
          <p:sp>
            <p:nvSpPr>
              <p:cNvPr id="48" name="Freeform 14">
                <a:extLst>
                  <a:ext uri="{FF2B5EF4-FFF2-40B4-BE49-F238E27FC236}">
                    <a16:creationId xmlns:a16="http://schemas.microsoft.com/office/drawing/2014/main" id="{67CBFDCA-E179-8542-005A-A48C00895C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9" name="TextBox 15">
                <a:extLst>
                  <a:ext uri="{FF2B5EF4-FFF2-40B4-BE49-F238E27FC236}">
                    <a16:creationId xmlns:a16="http://schemas.microsoft.com/office/drawing/2014/main" id="{D4B56E6C-75B2-6865-20C9-F649C96851AE}"/>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62" name="Freeform 44">
            <a:extLst>
              <a:ext uri="{FF2B5EF4-FFF2-40B4-BE49-F238E27FC236}">
                <a16:creationId xmlns:a16="http://schemas.microsoft.com/office/drawing/2014/main" id="{9E2A8F62-F7C5-92EE-B1AF-2A59E2387917}"/>
              </a:ext>
            </a:extLst>
          </p:cNvPr>
          <p:cNvSpPr/>
          <p:nvPr/>
        </p:nvSpPr>
        <p:spPr>
          <a:xfrm>
            <a:off x="1622950" y="1454551"/>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3" name="Freeform 44">
            <a:extLst>
              <a:ext uri="{FF2B5EF4-FFF2-40B4-BE49-F238E27FC236}">
                <a16:creationId xmlns:a16="http://schemas.microsoft.com/office/drawing/2014/main" id="{F10412DD-D89D-24A9-55F5-A2798895DAD0}"/>
              </a:ext>
            </a:extLst>
          </p:cNvPr>
          <p:cNvSpPr/>
          <p:nvPr/>
        </p:nvSpPr>
        <p:spPr>
          <a:xfrm>
            <a:off x="3194529" y="148877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4" name="Freeform 44">
            <a:extLst>
              <a:ext uri="{FF2B5EF4-FFF2-40B4-BE49-F238E27FC236}">
                <a16:creationId xmlns:a16="http://schemas.microsoft.com/office/drawing/2014/main" id="{30AD2C74-C1ED-0ECF-3281-49DD1B411599}"/>
              </a:ext>
            </a:extLst>
          </p:cNvPr>
          <p:cNvSpPr/>
          <p:nvPr/>
        </p:nvSpPr>
        <p:spPr>
          <a:xfrm>
            <a:off x="4690829" y="1378242"/>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5" name="Freeform 44">
            <a:extLst>
              <a:ext uri="{FF2B5EF4-FFF2-40B4-BE49-F238E27FC236}">
                <a16:creationId xmlns:a16="http://schemas.microsoft.com/office/drawing/2014/main" id="{E2E5B40E-2B6D-D836-2B10-47A4092FE4C6}"/>
              </a:ext>
            </a:extLst>
          </p:cNvPr>
          <p:cNvSpPr/>
          <p:nvPr/>
        </p:nvSpPr>
        <p:spPr>
          <a:xfrm>
            <a:off x="6293413" y="154322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6" name="Freeform 44">
            <a:extLst>
              <a:ext uri="{FF2B5EF4-FFF2-40B4-BE49-F238E27FC236}">
                <a16:creationId xmlns:a16="http://schemas.microsoft.com/office/drawing/2014/main" id="{97BD8EB7-9A07-ED05-968E-F26FE71ECDEA}"/>
              </a:ext>
            </a:extLst>
          </p:cNvPr>
          <p:cNvSpPr/>
          <p:nvPr/>
        </p:nvSpPr>
        <p:spPr>
          <a:xfrm>
            <a:off x="1695766" y="3128884"/>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7" name="Freeform 44">
            <a:extLst>
              <a:ext uri="{FF2B5EF4-FFF2-40B4-BE49-F238E27FC236}">
                <a16:creationId xmlns:a16="http://schemas.microsoft.com/office/drawing/2014/main" id="{C7E923E4-1460-C498-7163-7122E6A8AC7B}"/>
              </a:ext>
            </a:extLst>
          </p:cNvPr>
          <p:cNvSpPr/>
          <p:nvPr/>
        </p:nvSpPr>
        <p:spPr>
          <a:xfrm>
            <a:off x="3257574" y="3035450"/>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8" name="Freeform 44">
            <a:extLst>
              <a:ext uri="{FF2B5EF4-FFF2-40B4-BE49-F238E27FC236}">
                <a16:creationId xmlns:a16="http://schemas.microsoft.com/office/drawing/2014/main" id="{4AA228A1-86F2-8820-F60D-15717E1B1ABC}"/>
              </a:ext>
            </a:extLst>
          </p:cNvPr>
          <p:cNvSpPr/>
          <p:nvPr/>
        </p:nvSpPr>
        <p:spPr>
          <a:xfrm>
            <a:off x="4751350" y="3091035"/>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9" name="Freeform 44">
            <a:extLst>
              <a:ext uri="{FF2B5EF4-FFF2-40B4-BE49-F238E27FC236}">
                <a16:creationId xmlns:a16="http://schemas.microsoft.com/office/drawing/2014/main" id="{39926840-38DF-B062-7D3E-146A7980A242}"/>
              </a:ext>
            </a:extLst>
          </p:cNvPr>
          <p:cNvSpPr/>
          <p:nvPr/>
        </p:nvSpPr>
        <p:spPr>
          <a:xfrm>
            <a:off x="7929775" y="4927362"/>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0" name="Freeform 44">
            <a:extLst>
              <a:ext uri="{FF2B5EF4-FFF2-40B4-BE49-F238E27FC236}">
                <a16:creationId xmlns:a16="http://schemas.microsoft.com/office/drawing/2014/main" id="{F2B64B6D-DEFD-0ABC-5387-1F1F659B4320}"/>
              </a:ext>
            </a:extLst>
          </p:cNvPr>
          <p:cNvSpPr/>
          <p:nvPr/>
        </p:nvSpPr>
        <p:spPr>
          <a:xfrm>
            <a:off x="3052539" y="474143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1" name="Freeform 44">
            <a:extLst>
              <a:ext uri="{FF2B5EF4-FFF2-40B4-BE49-F238E27FC236}">
                <a16:creationId xmlns:a16="http://schemas.microsoft.com/office/drawing/2014/main" id="{04134602-137F-1A01-FB30-5615371C88B3}"/>
              </a:ext>
            </a:extLst>
          </p:cNvPr>
          <p:cNvSpPr/>
          <p:nvPr/>
        </p:nvSpPr>
        <p:spPr>
          <a:xfrm>
            <a:off x="4627411" y="4726098"/>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 name="Freeform 23">
            <a:extLst>
              <a:ext uri="{FF2B5EF4-FFF2-40B4-BE49-F238E27FC236}">
                <a16:creationId xmlns:a16="http://schemas.microsoft.com/office/drawing/2014/main" id="{E8F62CF4-96CF-09E3-7DF7-BCA08DB4BBE5}"/>
              </a:ext>
            </a:extLst>
          </p:cNvPr>
          <p:cNvSpPr/>
          <p:nvPr/>
        </p:nvSpPr>
        <p:spPr>
          <a:xfrm flipH="1">
            <a:off x="8671559" y="3917051"/>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44">
            <a:extLst>
              <a:ext uri="{FF2B5EF4-FFF2-40B4-BE49-F238E27FC236}">
                <a16:creationId xmlns:a16="http://schemas.microsoft.com/office/drawing/2014/main" id="{FD36822F-86F8-E365-0C98-7A90979047A1}"/>
              </a:ext>
            </a:extLst>
          </p:cNvPr>
          <p:cNvSpPr/>
          <p:nvPr/>
        </p:nvSpPr>
        <p:spPr>
          <a:xfrm>
            <a:off x="1708138" y="4390311"/>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4">
            <a:extLst>
              <a:ext uri="{FF2B5EF4-FFF2-40B4-BE49-F238E27FC236}">
                <a16:creationId xmlns:a16="http://schemas.microsoft.com/office/drawing/2014/main" id="{14302F22-10FD-D030-D12C-D14592E78F52}"/>
              </a:ext>
            </a:extLst>
          </p:cNvPr>
          <p:cNvSpPr/>
          <p:nvPr/>
        </p:nvSpPr>
        <p:spPr>
          <a:xfrm>
            <a:off x="4930828" y="2156813"/>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44">
            <a:extLst>
              <a:ext uri="{FF2B5EF4-FFF2-40B4-BE49-F238E27FC236}">
                <a16:creationId xmlns:a16="http://schemas.microsoft.com/office/drawing/2014/main" id="{599C67E7-3C6C-889C-D2B6-D65D10F3F8D9}"/>
              </a:ext>
            </a:extLst>
          </p:cNvPr>
          <p:cNvSpPr/>
          <p:nvPr/>
        </p:nvSpPr>
        <p:spPr>
          <a:xfrm>
            <a:off x="6428918" y="2163170"/>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44">
            <a:extLst>
              <a:ext uri="{FF2B5EF4-FFF2-40B4-BE49-F238E27FC236}">
                <a16:creationId xmlns:a16="http://schemas.microsoft.com/office/drawing/2014/main" id="{530D3988-32FF-2E3C-73C8-2567AA73F33D}"/>
              </a:ext>
            </a:extLst>
          </p:cNvPr>
          <p:cNvSpPr/>
          <p:nvPr/>
        </p:nvSpPr>
        <p:spPr>
          <a:xfrm>
            <a:off x="7820954" y="2160759"/>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44">
            <a:extLst>
              <a:ext uri="{FF2B5EF4-FFF2-40B4-BE49-F238E27FC236}">
                <a16:creationId xmlns:a16="http://schemas.microsoft.com/office/drawing/2014/main" id="{EE296D21-6057-AD8F-8707-692C962EF580}"/>
              </a:ext>
            </a:extLst>
          </p:cNvPr>
          <p:cNvSpPr/>
          <p:nvPr/>
        </p:nvSpPr>
        <p:spPr>
          <a:xfrm>
            <a:off x="8042374" y="3923543"/>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2" name="Freeform 44">
            <a:extLst>
              <a:ext uri="{FF2B5EF4-FFF2-40B4-BE49-F238E27FC236}">
                <a16:creationId xmlns:a16="http://schemas.microsoft.com/office/drawing/2014/main" id="{7AB83323-04BF-EDE7-4EE2-75140EDB90B5}"/>
              </a:ext>
            </a:extLst>
          </p:cNvPr>
          <p:cNvSpPr/>
          <p:nvPr/>
        </p:nvSpPr>
        <p:spPr>
          <a:xfrm>
            <a:off x="4709529" y="3977025"/>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3" name="Freeform 44">
            <a:extLst>
              <a:ext uri="{FF2B5EF4-FFF2-40B4-BE49-F238E27FC236}">
                <a16:creationId xmlns:a16="http://schemas.microsoft.com/office/drawing/2014/main" id="{21F4E93A-6794-AB82-A8D0-AB67B3A3B844}"/>
              </a:ext>
            </a:extLst>
          </p:cNvPr>
          <p:cNvSpPr/>
          <p:nvPr/>
        </p:nvSpPr>
        <p:spPr>
          <a:xfrm>
            <a:off x="4838833" y="547353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4" name="Freeform 44">
            <a:extLst>
              <a:ext uri="{FF2B5EF4-FFF2-40B4-BE49-F238E27FC236}">
                <a16:creationId xmlns:a16="http://schemas.microsoft.com/office/drawing/2014/main" id="{B389ABA7-DB7E-A14C-51B0-3E4607E8DB2C}"/>
              </a:ext>
            </a:extLst>
          </p:cNvPr>
          <p:cNvSpPr/>
          <p:nvPr/>
        </p:nvSpPr>
        <p:spPr>
          <a:xfrm>
            <a:off x="7969952" y="5512698"/>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5" name="Group 7">
            <a:extLst>
              <a:ext uri="{FF2B5EF4-FFF2-40B4-BE49-F238E27FC236}">
                <a16:creationId xmlns:a16="http://schemas.microsoft.com/office/drawing/2014/main" id="{FCDB1ACD-4D67-382F-DAC6-40690A70839E}"/>
              </a:ext>
            </a:extLst>
          </p:cNvPr>
          <p:cNvGrpSpPr/>
          <p:nvPr/>
        </p:nvGrpSpPr>
        <p:grpSpPr>
          <a:xfrm>
            <a:off x="3066166" y="4297318"/>
            <a:ext cx="146062" cy="149950"/>
            <a:chOff x="0" y="0"/>
            <a:chExt cx="3741232" cy="3821539"/>
          </a:xfrm>
        </p:grpSpPr>
        <p:sp>
          <p:nvSpPr>
            <p:cNvPr id="76" name="Freeform 8">
              <a:extLst>
                <a:ext uri="{FF2B5EF4-FFF2-40B4-BE49-F238E27FC236}">
                  <a16:creationId xmlns:a16="http://schemas.microsoft.com/office/drawing/2014/main" id="{A51D67A0-B1A9-A35E-9A18-09E11ECCBF8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7" name="Freeform 9">
              <a:extLst>
                <a:ext uri="{FF2B5EF4-FFF2-40B4-BE49-F238E27FC236}">
                  <a16:creationId xmlns:a16="http://schemas.microsoft.com/office/drawing/2014/main" id="{352E9B2C-47A9-543B-D0E1-A0E97558457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86" name="Group 10">
              <a:extLst>
                <a:ext uri="{FF2B5EF4-FFF2-40B4-BE49-F238E27FC236}">
                  <a16:creationId xmlns:a16="http://schemas.microsoft.com/office/drawing/2014/main" id="{D21288C6-5901-F5F1-4C6A-5695B2154403}"/>
                </a:ext>
              </a:extLst>
            </p:cNvPr>
            <p:cNvGrpSpPr/>
            <p:nvPr/>
          </p:nvGrpSpPr>
          <p:grpSpPr>
            <a:xfrm>
              <a:off x="0" y="1810741"/>
              <a:ext cx="852996" cy="852996"/>
              <a:chOff x="0" y="0"/>
              <a:chExt cx="812800" cy="812800"/>
            </a:xfrm>
          </p:grpSpPr>
          <p:sp>
            <p:nvSpPr>
              <p:cNvPr id="91" name="Freeform 11">
                <a:extLst>
                  <a:ext uri="{FF2B5EF4-FFF2-40B4-BE49-F238E27FC236}">
                    <a16:creationId xmlns:a16="http://schemas.microsoft.com/office/drawing/2014/main" id="{086EE76C-B2FC-B1AA-BFBB-96493EDB19B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2" name="TextBox 12">
                <a:extLst>
                  <a:ext uri="{FF2B5EF4-FFF2-40B4-BE49-F238E27FC236}">
                    <a16:creationId xmlns:a16="http://schemas.microsoft.com/office/drawing/2014/main" id="{812B1409-E2D6-2FD3-3738-56A52B66A7D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7" name="Group 13">
              <a:extLst>
                <a:ext uri="{FF2B5EF4-FFF2-40B4-BE49-F238E27FC236}">
                  <a16:creationId xmlns:a16="http://schemas.microsoft.com/office/drawing/2014/main" id="{0EDA286E-67CD-0535-D8E1-E9CB74A38C78}"/>
                </a:ext>
              </a:extLst>
            </p:cNvPr>
            <p:cNvGrpSpPr/>
            <p:nvPr/>
          </p:nvGrpSpPr>
          <p:grpSpPr>
            <a:xfrm>
              <a:off x="2570638" y="270521"/>
              <a:ext cx="583309" cy="583309"/>
              <a:chOff x="0" y="0"/>
              <a:chExt cx="812800" cy="812800"/>
            </a:xfrm>
          </p:grpSpPr>
          <p:sp>
            <p:nvSpPr>
              <p:cNvPr id="88" name="Freeform 14">
                <a:extLst>
                  <a:ext uri="{FF2B5EF4-FFF2-40B4-BE49-F238E27FC236}">
                    <a16:creationId xmlns:a16="http://schemas.microsoft.com/office/drawing/2014/main" id="{4F4D9F99-750B-335F-DA64-3FAE384990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0" name="TextBox 15">
                <a:extLst>
                  <a:ext uri="{FF2B5EF4-FFF2-40B4-BE49-F238E27FC236}">
                    <a16:creationId xmlns:a16="http://schemas.microsoft.com/office/drawing/2014/main" id="{B7E1A5CE-493F-9CF9-4004-595E5068861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93" name="Group 7">
            <a:extLst>
              <a:ext uri="{FF2B5EF4-FFF2-40B4-BE49-F238E27FC236}">
                <a16:creationId xmlns:a16="http://schemas.microsoft.com/office/drawing/2014/main" id="{00A10CAB-E58D-AC5E-8308-FA083451C3E7}"/>
              </a:ext>
            </a:extLst>
          </p:cNvPr>
          <p:cNvGrpSpPr/>
          <p:nvPr/>
        </p:nvGrpSpPr>
        <p:grpSpPr>
          <a:xfrm>
            <a:off x="3186116" y="800669"/>
            <a:ext cx="146062" cy="149950"/>
            <a:chOff x="0" y="0"/>
            <a:chExt cx="3741232" cy="3821539"/>
          </a:xfrm>
        </p:grpSpPr>
        <p:sp>
          <p:nvSpPr>
            <p:cNvPr id="94" name="Freeform 8">
              <a:extLst>
                <a:ext uri="{FF2B5EF4-FFF2-40B4-BE49-F238E27FC236}">
                  <a16:creationId xmlns:a16="http://schemas.microsoft.com/office/drawing/2014/main" id="{F57DD41A-3679-9781-3A14-52AB40C373EE}"/>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5" name="Freeform 9">
              <a:extLst>
                <a:ext uri="{FF2B5EF4-FFF2-40B4-BE49-F238E27FC236}">
                  <a16:creationId xmlns:a16="http://schemas.microsoft.com/office/drawing/2014/main" id="{FF2789E6-84C0-51D3-3125-443D779B51E8}"/>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6" name="Group 10">
              <a:extLst>
                <a:ext uri="{FF2B5EF4-FFF2-40B4-BE49-F238E27FC236}">
                  <a16:creationId xmlns:a16="http://schemas.microsoft.com/office/drawing/2014/main" id="{8610E674-C949-13D7-5DC7-0B474E3EA03A}"/>
                </a:ext>
              </a:extLst>
            </p:cNvPr>
            <p:cNvGrpSpPr/>
            <p:nvPr/>
          </p:nvGrpSpPr>
          <p:grpSpPr>
            <a:xfrm>
              <a:off x="0" y="1810741"/>
              <a:ext cx="852996" cy="852996"/>
              <a:chOff x="0" y="0"/>
              <a:chExt cx="812800" cy="812800"/>
            </a:xfrm>
          </p:grpSpPr>
          <p:sp>
            <p:nvSpPr>
              <p:cNvPr id="100" name="Freeform 11">
                <a:extLst>
                  <a:ext uri="{FF2B5EF4-FFF2-40B4-BE49-F238E27FC236}">
                    <a16:creationId xmlns:a16="http://schemas.microsoft.com/office/drawing/2014/main" id="{70DDBFC8-0BD6-D184-5BD1-03D54FA779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1" name="TextBox 12">
                <a:extLst>
                  <a:ext uri="{FF2B5EF4-FFF2-40B4-BE49-F238E27FC236}">
                    <a16:creationId xmlns:a16="http://schemas.microsoft.com/office/drawing/2014/main" id="{FC6EB86E-3E89-EC42-0018-229EBF8FEF8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7" name="Group 13">
              <a:extLst>
                <a:ext uri="{FF2B5EF4-FFF2-40B4-BE49-F238E27FC236}">
                  <a16:creationId xmlns:a16="http://schemas.microsoft.com/office/drawing/2014/main" id="{A2934EE3-6309-2EE0-D67A-D32DCFE80C30}"/>
                </a:ext>
              </a:extLst>
            </p:cNvPr>
            <p:cNvGrpSpPr/>
            <p:nvPr/>
          </p:nvGrpSpPr>
          <p:grpSpPr>
            <a:xfrm>
              <a:off x="2570638" y="270521"/>
              <a:ext cx="583309" cy="583309"/>
              <a:chOff x="0" y="0"/>
              <a:chExt cx="812800" cy="812800"/>
            </a:xfrm>
          </p:grpSpPr>
          <p:sp>
            <p:nvSpPr>
              <p:cNvPr id="98" name="Freeform 14">
                <a:extLst>
                  <a:ext uri="{FF2B5EF4-FFF2-40B4-BE49-F238E27FC236}">
                    <a16:creationId xmlns:a16="http://schemas.microsoft.com/office/drawing/2014/main" id="{D6AF3C16-8BC9-E223-FB92-79338F3F16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9" name="TextBox 15">
                <a:extLst>
                  <a:ext uri="{FF2B5EF4-FFF2-40B4-BE49-F238E27FC236}">
                    <a16:creationId xmlns:a16="http://schemas.microsoft.com/office/drawing/2014/main" id="{1E4BC78C-C0A7-C049-45E1-C138C7E49B07}"/>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pic>
        <p:nvPicPr>
          <p:cNvPr id="53" name="Picture 52" descr="A picture containing shape&#10;&#10;Description automatically generated">
            <a:extLst>
              <a:ext uri="{FF2B5EF4-FFF2-40B4-BE49-F238E27FC236}">
                <a16:creationId xmlns:a16="http://schemas.microsoft.com/office/drawing/2014/main" id="{B9E8C753-352C-D03C-B550-AE4B317FCD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79192">
            <a:off x="9298564" y="4672899"/>
            <a:ext cx="321362" cy="277934"/>
          </a:xfrm>
          <a:prstGeom prst="rect">
            <a:avLst/>
          </a:prstGeom>
        </p:spPr>
      </p:pic>
      <p:sp>
        <p:nvSpPr>
          <p:cNvPr id="54" name="TextBox 53">
            <a:extLst>
              <a:ext uri="{FF2B5EF4-FFF2-40B4-BE49-F238E27FC236}">
                <a16:creationId xmlns:a16="http://schemas.microsoft.com/office/drawing/2014/main" id="{2E02B9CB-4621-C482-1F33-75472E49066E}"/>
              </a:ext>
            </a:extLst>
          </p:cNvPr>
          <p:cNvSpPr txBox="1"/>
          <p:nvPr/>
        </p:nvSpPr>
        <p:spPr>
          <a:xfrm>
            <a:off x="9185631" y="5069548"/>
            <a:ext cx="596695" cy="338554"/>
          </a:xfrm>
          <a:prstGeom prst="rect">
            <a:avLst/>
          </a:prstGeom>
          <a:noFill/>
        </p:spPr>
        <p:txBody>
          <a:bodyPr wrap="square" rtlCol="0">
            <a:spAutoFit/>
          </a:bodyPr>
          <a:lstStyle/>
          <a:p>
            <a:pPr algn="ctr"/>
            <a:r>
              <a:rPr lang="en-GB" sz="800">
                <a:latin typeface="Century Gothic" panose="020B0502020202020204" pitchFamily="34" charset="0"/>
              </a:rPr>
              <a:t>Chef’s Special</a:t>
            </a:r>
            <a:endParaRPr lang="en-GB" sz="800" b="1">
              <a:latin typeface="Century Gothic" panose="020B0502020202020204" pitchFamily="34" charset="0"/>
            </a:endParaRPr>
          </a:p>
        </p:txBody>
      </p:sp>
      <p:pic>
        <p:nvPicPr>
          <p:cNvPr id="55" name="Picture 54" descr="A picture containing shape&#10;&#10;Description automatically generated">
            <a:extLst>
              <a:ext uri="{FF2B5EF4-FFF2-40B4-BE49-F238E27FC236}">
                <a16:creationId xmlns:a16="http://schemas.microsoft.com/office/drawing/2014/main" id="{DE510DFA-1897-201C-E757-1270B2BBFA3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79192">
            <a:off x="6037346" y="4344683"/>
            <a:ext cx="321362" cy="277934"/>
          </a:xfrm>
          <a:prstGeom prst="rect">
            <a:avLst/>
          </a:prstGeom>
        </p:spPr>
      </p:pic>
      <p:sp>
        <p:nvSpPr>
          <p:cNvPr id="56" name="TextBox 55">
            <a:extLst>
              <a:ext uri="{FF2B5EF4-FFF2-40B4-BE49-F238E27FC236}">
                <a16:creationId xmlns:a16="http://schemas.microsoft.com/office/drawing/2014/main" id="{ACC58795-E639-1A68-199F-AC2E7700ABD0}"/>
              </a:ext>
            </a:extLst>
          </p:cNvPr>
          <p:cNvSpPr txBox="1"/>
          <p:nvPr/>
        </p:nvSpPr>
        <p:spPr>
          <a:xfrm>
            <a:off x="176212" y="6061594"/>
            <a:ext cx="9553575" cy="992579"/>
          </a:xfrm>
          <a:prstGeom prst="rect">
            <a:avLst/>
          </a:prstGeom>
          <a:noFill/>
        </p:spPr>
        <p:txBody>
          <a:bodyPr wrap="square" rtlCol="0">
            <a:spAutoFit/>
          </a:bodyPr>
          <a:lstStyle/>
          <a:p>
            <a:pPr algn="ctr"/>
            <a:endParaRPr lang="en-GB" sz="800" b="1">
              <a:solidFill>
                <a:srgbClr val="006662"/>
              </a:solidFill>
              <a:latin typeface="Century Gothic" panose="020B0502020202020204" pitchFamily="34" charset="0"/>
            </a:endParaRPr>
          </a:p>
          <a:p>
            <a:pPr algn="ctr"/>
            <a:endParaRPr lang="en-GB" sz="500">
              <a:solidFill>
                <a:srgbClr val="006662"/>
              </a:solidFill>
              <a:latin typeface="Century Gothic" panose="020B0502020202020204" pitchFamily="34" charset="0"/>
            </a:endParaRPr>
          </a:p>
          <a:p>
            <a:pPr algn="ctr"/>
            <a:r>
              <a:rPr lang="en-GB" sz="80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a:latin typeface="Century Gothic" panose="020B0502020202020204" pitchFamily="34" charset="0"/>
              </a:rPr>
              <a:t> </a:t>
            </a:r>
          </a:p>
          <a:p>
            <a:endParaRPr lang="en-GB" sz="1100" b="1">
              <a:latin typeface="Century Gothic" panose="020B0502020202020204" pitchFamily="34" charset="0"/>
            </a:endParaRPr>
          </a:p>
        </p:txBody>
      </p:sp>
      <p:sp>
        <p:nvSpPr>
          <p:cNvPr id="16" name="TextBox 15">
            <a:extLst>
              <a:ext uri="{FF2B5EF4-FFF2-40B4-BE49-F238E27FC236}">
                <a16:creationId xmlns:a16="http://schemas.microsoft.com/office/drawing/2014/main" id="{141F75FD-1519-1D04-1A0F-FE7D539B12CE}"/>
              </a:ext>
            </a:extLst>
          </p:cNvPr>
          <p:cNvSpPr txBox="1"/>
          <p:nvPr/>
        </p:nvSpPr>
        <p:spPr>
          <a:xfrm>
            <a:off x="140334" y="1366611"/>
            <a:ext cx="987244" cy="646331"/>
          </a:xfrm>
          <a:prstGeom prst="rect">
            <a:avLst/>
          </a:prstGeom>
          <a:noFill/>
        </p:spPr>
        <p:txBody>
          <a:bodyPr wrap="square" rtlCol="0">
            <a:spAutoFit/>
          </a:bodyPr>
          <a:lstStyle/>
          <a:p>
            <a:r>
              <a:rPr lang="en-US" sz="1200" dirty="0"/>
              <a:t>0</a:t>
            </a:r>
            <a:r>
              <a:rPr lang="en-GB" sz="1200" dirty="0"/>
              <a:t>7/09/26</a:t>
            </a:r>
          </a:p>
          <a:p>
            <a:r>
              <a:rPr lang="en-GB" sz="1200" dirty="0"/>
              <a:t>28/09/26</a:t>
            </a:r>
          </a:p>
          <a:p>
            <a:r>
              <a:rPr lang="en-GB" sz="1200" dirty="0"/>
              <a:t>19/10/26</a:t>
            </a:r>
            <a:endParaRPr lang="en-GB" dirty="0"/>
          </a:p>
        </p:txBody>
      </p:sp>
      <p:sp>
        <p:nvSpPr>
          <p:cNvPr id="34" name="TextBox 33">
            <a:extLst>
              <a:ext uri="{FF2B5EF4-FFF2-40B4-BE49-F238E27FC236}">
                <a16:creationId xmlns:a16="http://schemas.microsoft.com/office/drawing/2014/main" id="{B178CEE2-B924-EC98-A4F7-E2EBDD6BD636}"/>
              </a:ext>
            </a:extLst>
          </p:cNvPr>
          <p:cNvSpPr txBox="1"/>
          <p:nvPr/>
        </p:nvSpPr>
        <p:spPr>
          <a:xfrm>
            <a:off x="146909" y="4866822"/>
            <a:ext cx="774571" cy="276999"/>
          </a:xfrm>
          <a:prstGeom prst="rect">
            <a:avLst/>
          </a:prstGeom>
          <a:noFill/>
        </p:spPr>
        <p:txBody>
          <a:bodyPr wrap="none" rtlCol="0">
            <a:spAutoFit/>
          </a:bodyPr>
          <a:lstStyle/>
          <a:p>
            <a:r>
              <a:rPr lang="en-GB" sz="1200" dirty="0"/>
              <a:t>20/10/26</a:t>
            </a:r>
          </a:p>
        </p:txBody>
      </p:sp>
      <p:sp>
        <p:nvSpPr>
          <p:cNvPr id="57" name="TextBox 56">
            <a:extLst>
              <a:ext uri="{FF2B5EF4-FFF2-40B4-BE49-F238E27FC236}">
                <a16:creationId xmlns:a16="http://schemas.microsoft.com/office/drawing/2014/main" id="{A7F5943A-8DFD-6519-640B-E61C03692A85}"/>
              </a:ext>
            </a:extLst>
          </p:cNvPr>
          <p:cNvSpPr txBox="1"/>
          <p:nvPr/>
        </p:nvSpPr>
        <p:spPr>
          <a:xfrm>
            <a:off x="138086" y="3222236"/>
            <a:ext cx="774571" cy="461665"/>
          </a:xfrm>
          <a:prstGeom prst="rect">
            <a:avLst/>
          </a:prstGeom>
          <a:noFill/>
        </p:spPr>
        <p:txBody>
          <a:bodyPr wrap="none" rtlCol="0">
            <a:spAutoFit/>
          </a:bodyPr>
          <a:lstStyle/>
          <a:p>
            <a:r>
              <a:rPr lang="en-US" sz="1200" dirty="0"/>
              <a:t>14/09/26</a:t>
            </a:r>
          </a:p>
          <a:p>
            <a:r>
              <a:rPr lang="en-US" sz="1200" dirty="0"/>
              <a:t>05/10/26</a:t>
            </a:r>
            <a:endParaRPr lang="en-GB" sz="1200" dirty="0"/>
          </a:p>
        </p:txBody>
      </p:sp>
    </p:spTree>
    <p:extLst>
      <p:ext uri="{BB962C8B-B14F-4D97-AF65-F5344CB8AC3E}">
        <p14:creationId xmlns:p14="http://schemas.microsoft.com/office/powerpoint/2010/main" val="277880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BC78-2C50-FBEC-8164-A752C5FDF5C8}"/>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B02351E-47D4-6213-8CBB-D61E94449F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2F8C653A-A8A1-76A2-A5FE-0BC6D9C01FD0}"/>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88DB3E25-834F-6058-7E1E-E67808232884}"/>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3B5478DC-6FF8-E145-7E74-92B4B506D4BB}"/>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DFDB9322-C0B7-0CC6-83CC-8A4572E4B037}"/>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44C86E20-F4C8-4401-E4AB-FBD9BC63C29D}"/>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34" name="TextBox 33">
            <a:extLst>
              <a:ext uri="{FF2B5EF4-FFF2-40B4-BE49-F238E27FC236}">
                <a16:creationId xmlns:a16="http://schemas.microsoft.com/office/drawing/2014/main" id="{79C93C27-4FA9-086F-D083-58AA45D21726}"/>
              </a:ext>
            </a:extLst>
          </p:cNvPr>
          <p:cNvSpPr txBox="1"/>
          <p:nvPr/>
        </p:nvSpPr>
        <p:spPr>
          <a:xfrm>
            <a:off x="176212" y="6061594"/>
            <a:ext cx="9553575" cy="992579"/>
          </a:xfrm>
          <a:prstGeom prst="rect">
            <a:avLst/>
          </a:prstGeom>
          <a:noFill/>
        </p:spPr>
        <p:txBody>
          <a:bodyPr wrap="square" rtlCol="0">
            <a:spAutoFit/>
          </a:bodyPr>
          <a:lstStyle/>
          <a:p>
            <a:pPr algn="ctr"/>
            <a:endParaRPr lang="en-GB" sz="800" b="1">
              <a:solidFill>
                <a:srgbClr val="006662"/>
              </a:solidFill>
              <a:latin typeface="Century Gothic" panose="020B0502020202020204" pitchFamily="34" charset="0"/>
            </a:endParaRPr>
          </a:p>
          <a:p>
            <a:pPr algn="ctr"/>
            <a:endParaRPr lang="en-GB" sz="500">
              <a:solidFill>
                <a:srgbClr val="006662"/>
              </a:solidFill>
              <a:latin typeface="Century Gothic" panose="020B0502020202020204" pitchFamily="34" charset="0"/>
            </a:endParaRPr>
          </a:p>
          <a:p>
            <a:pPr algn="ctr"/>
            <a:r>
              <a:rPr lang="en-GB" sz="80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a:latin typeface="Century Gothic" panose="020B0502020202020204" pitchFamily="34" charset="0"/>
              </a:rPr>
              <a:t> </a:t>
            </a:r>
          </a:p>
          <a:p>
            <a:endParaRPr lang="en-GB" sz="1100" b="1">
              <a:latin typeface="Century Gothic" panose="020B0502020202020204" pitchFamily="34" charset="0"/>
            </a:endParaRPr>
          </a:p>
        </p:txBody>
      </p:sp>
      <p:sp>
        <p:nvSpPr>
          <p:cNvPr id="26" name="Freeform 23">
            <a:extLst>
              <a:ext uri="{FF2B5EF4-FFF2-40B4-BE49-F238E27FC236}">
                <a16:creationId xmlns:a16="http://schemas.microsoft.com/office/drawing/2014/main" id="{8DF591EE-8A16-590B-29D4-5691B7B0A459}"/>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D57B85D2-6D0F-1ED2-ECCE-643F396DAE33}"/>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A2DE1848-3777-88AF-7AF2-8A8C2745C590}"/>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EC87D1F9-7EE7-8D52-10A5-8D7F8A5A0130}"/>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94ABA1B6-E1FC-5EF9-B721-EF48A289636E}"/>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56C5905F-472C-53CE-489E-CDBEE666567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57FB291F-09FC-06C5-FAA5-4440F7E98C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3924D7BD-3BDB-5BED-21AE-DC5C66F012F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3A6FB8CF-30B8-E0F4-1912-96713C23F305}"/>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04944C59-8A2A-B8B3-396E-174D731F96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31C0EBAF-222A-4C6C-6A57-45B70A4238C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DDA1445E-AB77-7028-EA09-D176E3A874E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4179F1F4-5C77-BF4C-CAF8-25CC4E6AC2DC}"/>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5E92E1C4-DEA2-55A7-97A3-3EBCC1694537}"/>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DC3BC114-EFB1-AB17-E114-04F744335273}"/>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SPRING SUMMER MENU 2026</a:t>
            </a:r>
          </a:p>
        </p:txBody>
      </p:sp>
      <p:graphicFrame>
        <p:nvGraphicFramePr>
          <p:cNvPr id="14" name="Table 13">
            <a:extLst>
              <a:ext uri="{FF2B5EF4-FFF2-40B4-BE49-F238E27FC236}">
                <a16:creationId xmlns:a16="http://schemas.microsoft.com/office/drawing/2014/main" id="{20AE8F23-63B1-E7B7-560A-BEC0F3B47127}"/>
              </a:ext>
            </a:extLst>
          </p:cNvPr>
          <p:cNvGraphicFramePr>
            <a:graphicFrameLocks noGrp="1"/>
          </p:cNvGraphicFramePr>
          <p:nvPr>
            <p:extLst>
              <p:ext uri="{D42A27DB-BD31-4B8C-83A1-F6EECF244321}">
                <p14:modId xmlns:p14="http://schemas.microsoft.com/office/powerpoint/2010/main" val="2123760116"/>
              </p:ext>
            </p:extLst>
          </p:nvPr>
        </p:nvGraphicFramePr>
        <p:xfrm>
          <a:off x="1419247" y="777390"/>
          <a:ext cx="7741650" cy="1632246"/>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4396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V318</a:t>
                      </a:r>
                      <a:r>
                        <a:rPr lang="en-GB" sz="800" b="0">
                          <a:solidFill>
                            <a:schemeClr val="tx1"/>
                          </a:solidFill>
                          <a:latin typeface="Century Gothic"/>
                        </a:rPr>
                        <a:t> Macaroni</a:t>
                      </a:r>
                    </a:p>
                    <a:p>
                      <a:pPr algn="ctr"/>
                      <a:r>
                        <a:rPr lang="en-GB" sz="800" b="0">
                          <a:solidFill>
                            <a:schemeClr val="tx1"/>
                          </a:solidFill>
                          <a:latin typeface="Century Gothic"/>
                        </a:rPr>
                        <a:t> Cheese</a:t>
                      </a:r>
                      <a:r>
                        <a:rPr kumimoji="0" lang="en-GB" sz="800" b="0" i="0" u="none" strike="noStrike" kern="1200" cap="none" spc="0" normalizeH="0" baseline="0" noProof="0">
                          <a:ln>
                            <a:noFill/>
                          </a:ln>
                          <a:solidFill>
                            <a:schemeClr val="tx1"/>
                          </a:solidFill>
                          <a:effectLst/>
                          <a:uLnTx/>
                          <a:uFillTx/>
                          <a:latin typeface="Century Gothic"/>
                          <a:ea typeface="+mn-ea"/>
                          <a:cs typeface="+mn-cs"/>
                        </a:rPr>
                        <a:t> </a:t>
                      </a:r>
                      <a:endParaRPr lang="en-GB" sz="800" b="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solidFill>
                            <a:schemeClr val="tx1"/>
                          </a:solidFill>
                          <a:latin typeface="Century Gothic"/>
                        </a:rPr>
                        <a:t>P24 </a:t>
                      </a:r>
                      <a:r>
                        <a:rPr lang="en-GB" sz="800" b="0">
                          <a:solidFill>
                            <a:schemeClr val="tx1"/>
                          </a:solidFill>
                          <a:latin typeface="Century Gothic"/>
                        </a:rPr>
                        <a:t>Phat Pasty Pork </a:t>
                      </a:r>
                    </a:p>
                    <a:p>
                      <a:pPr algn="ctr"/>
                      <a:r>
                        <a:rPr lang="en-GB" sz="800" b="0">
                          <a:solidFill>
                            <a:schemeClr val="tx1"/>
                          </a:solidFill>
                          <a:latin typeface="Century Gothic"/>
                        </a:rPr>
                        <a:t>Sausage Roll with </a:t>
                      </a:r>
                      <a:r>
                        <a:rPr lang="en-GB" sz="800" b="1">
                          <a:solidFill>
                            <a:schemeClr val="tx1"/>
                          </a:solidFill>
                          <a:latin typeface="Century Gothic"/>
                        </a:rPr>
                        <a:t>SD6</a:t>
                      </a:r>
                      <a:r>
                        <a:rPr lang="en-GB" sz="800" b="0">
                          <a:solidFill>
                            <a:schemeClr val="tx1"/>
                          </a:solidFill>
                          <a:latin typeface="Century Gothic"/>
                        </a:rPr>
                        <a:t> 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prstClr val="black"/>
                          </a:solidFill>
                          <a:latin typeface="Century Gothic"/>
                        </a:rPr>
                        <a:t>C4/ C5 </a:t>
                      </a:r>
                      <a:r>
                        <a:rPr lang="en-GB" sz="800" b="0">
                          <a:solidFill>
                            <a:prstClr val="black"/>
                          </a:solidFill>
                          <a:latin typeface="Century Gothic"/>
                        </a:rPr>
                        <a:t>Roast </a:t>
                      </a:r>
                      <a:r>
                        <a:rPr lang="en-GB" sz="800" b="0">
                          <a:solidFill>
                            <a:schemeClr val="tx1"/>
                          </a:solidFill>
                          <a:latin typeface="Century Gothic"/>
                        </a:rPr>
                        <a:t>Chicken</a:t>
                      </a:r>
                      <a:r>
                        <a:rPr lang="en-GB" sz="800" b="0">
                          <a:solidFill>
                            <a:prstClr val="black"/>
                          </a:solidFill>
                          <a:latin typeface="Century Gothic"/>
                        </a:rPr>
                        <a:t>, </a:t>
                      </a:r>
                      <a:r>
                        <a:rPr lang="en-GB" sz="800" b="1">
                          <a:solidFill>
                            <a:prstClr val="black"/>
                          </a:solidFill>
                          <a:latin typeface="Century Gothic"/>
                        </a:rPr>
                        <a:t>SD40 </a:t>
                      </a:r>
                      <a:r>
                        <a:rPr lang="en-GB" sz="800" b="0">
                          <a:solidFill>
                            <a:prstClr val="black"/>
                          </a:solidFill>
                          <a:latin typeface="Century Gothic"/>
                        </a:rPr>
                        <a:t>Stuffing, </a:t>
                      </a:r>
                      <a:r>
                        <a:rPr lang="en-GB" sz="800" b="1">
                          <a:solidFill>
                            <a:prstClr val="black"/>
                          </a:solidFill>
                          <a:latin typeface="Century Gothic"/>
                        </a:rPr>
                        <a:t>SD82 </a:t>
                      </a:r>
                      <a:r>
                        <a:rPr lang="en-GB" sz="800" b="0">
                          <a:solidFill>
                            <a:prstClr val="black"/>
                          </a:solidFill>
                          <a:latin typeface="Century Gothic"/>
                        </a:rPr>
                        <a:t>Roast Potatoes &amp; </a:t>
                      </a:r>
                      <a:r>
                        <a:rPr lang="en-GB" sz="800" b="1">
                          <a:solidFill>
                            <a:prstClr val="black"/>
                          </a:solidFill>
                          <a:latin typeface="Century Gothic"/>
                        </a:rPr>
                        <a:t>SD118</a:t>
                      </a:r>
                      <a:r>
                        <a:rPr lang="en-GB" sz="800" b="0">
                          <a:solidFill>
                            <a:prstClr val="black"/>
                          </a:solidFill>
                          <a:latin typeface="Century Gothic"/>
                        </a:rPr>
                        <a:t> Gravy</a:t>
                      </a:r>
                      <a:endParaRPr kumimoji="0" lang="en-GB" sz="800" b="0"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SD8 </a:t>
                      </a:r>
                      <a:r>
                        <a:rPr lang="en-US" sz="800" b="0" i="0" u="none" strike="noStrike" noProof="0">
                          <a:solidFill>
                            <a:schemeClr val="tx1"/>
                          </a:solidFill>
                          <a:latin typeface="Century Gothic"/>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B48 </a:t>
                      </a:r>
                      <a:r>
                        <a:rPr lang="en-US" sz="800" b="0" i="0" u="none" strike="noStrike" noProof="0">
                          <a:solidFill>
                            <a:schemeClr val="tx1"/>
                          </a:solidFill>
                          <a:latin typeface="Century Gothic"/>
                        </a:rPr>
                        <a:t>Bolognaise</a:t>
                      </a:r>
                      <a:endParaRPr lang="en-US" sz="800" b="0" i="0" u="none" strike="noStrike" noProof="0">
                        <a:solidFill>
                          <a:schemeClr val="tx1"/>
                        </a:solidFill>
                        <a:highlight>
                          <a:srgbClr val="FFFF00"/>
                        </a:highlight>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F6 </a:t>
                      </a:r>
                      <a:r>
                        <a:rPr lang="en-GB" sz="800" b="0">
                          <a:solidFill>
                            <a:schemeClr val="tx1"/>
                          </a:solidFill>
                          <a:latin typeface="Century Gothic"/>
                        </a:rPr>
                        <a:t>Fishfingers or </a:t>
                      </a:r>
                      <a:r>
                        <a:rPr lang="en-GB" sz="800" b="1">
                          <a:solidFill>
                            <a:schemeClr val="tx1"/>
                          </a:solidFill>
                          <a:latin typeface="Century Gothic"/>
                        </a:rPr>
                        <a:t>F1 </a:t>
                      </a:r>
                      <a:r>
                        <a:rPr lang="en-GB" sz="800" b="0">
                          <a:solidFill>
                            <a:schemeClr val="tx1"/>
                          </a:solidFill>
                          <a:latin typeface="Century Gothic"/>
                        </a:rPr>
                        <a:t>Salmon Fishfingers with </a:t>
                      </a:r>
                      <a:r>
                        <a:rPr lang="en-GB" sz="800" b="1">
                          <a:solidFill>
                            <a:schemeClr val="tx1"/>
                          </a:solidFill>
                          <a:latin typeface="Century Gothic"/>
                        </a:rPr>
                        <a:t>SD5 </a:t>
                      </a:r>
                      <a:r>
                        <a:rPr lang="en-GB" sz="800" b="0">
                          <a:solidFill>
                            <a:schemeClr val="tx1"/>
                          </a:solidFill>
                          <a:latin typeface="Century Gothic"/>
                        </a:rPr>
                        <a:t>Chips &amp; </a:t>
                      </a:r>
                      <a:r>
                        <a:rPr lang="en-GB" sz="800" b="1">
                          <a:solidFill>
                            <a:schemeClr val="tx1"/>
                          </a:solidFill>
                          <a:latin typeface="Century Gothic"/>
                        </a:rPr>
                        <a:t>SD14 </a:t>
                      </a:r>
                      <a:r>
                        <a:rPr lang="en-GB" sz="800" b="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22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V321 </a:t>
                      </a:r>
                      <a:r>
                        <a:rPr lang="en-US" sz="800" b="0" i="0" u="none" strike="noStrike" noProof="0">
                          <a:solidFill>
                            <a:schemeClr val="tx1"/>
                          </a:solidFill>
                          <a:latin typeface="Century Gothic"/>
                        </a:rPr>
                        <a:t>Chickpea Curry with </a:t>
                      </a:r>
                      <a:r>
                        <a:rPr lang="en-GB" sz="800" b="1">
                          <a:solidFill>
                            <a:schemeClr val="tx1"/>
                          </a:solidFill>
                          <a:latin typeface="Century Gothic"/>
                        </a:rPr>
                        <a:t>SD84 </a:t>
                      </a:r>
                      <a:r>
                        <a:rPr lang="en-US" sz="800" b="0" i="0" u="none" strike="noStrike" noProof="0">
                          <a:solidFill>
                            <a:schemeClr val="tx1"/>
                          </a:solidFill>
                          <a:latin typeface="Century Gothic"/>
                        </a:rPr>
                        <a:t>Rice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V309 </a:t>
                      </a:r>
                      <a:r>
                        <a:rPr lang="en-GB" sz="800" b="0">
                          <a:solidFill>
                            <a:schemeClr val="tx1"/>
                          </a:solidFill>
                          <a:latin typeface="Century Gothic"/>
                        </a:rPr>
                        <a:t>Mild Mexican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a:rPr>
                        <a:t>Chilli with </a:t>
                      </a:r>
                      <a:r>
                        <a:rPr lang="en-GB" sz="800" b="1">
                          <a:solidFill>
                            <a:schemeClr val="tx1"/>
                          </a:solidFill>
                          <a:latin typeface="Century Gothic"/>
                        </a:rPr>
                        <a:t>SD84 </a:t>
                      </a:r>
                      <a:r>
                        <a:rPr lang="en-GB" sz="800" b="0">
                          <a:solidFill>
                            <a:schemeClr val="tx1"/>
                          </a:solidFill>
                          <a:latin typeface="Century Gothic"/>
                        </a:rPr>
                        <a:t>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V204 </a:t>
                      </a:r>
                      <a:r>
                        <a:rPr lang="en-GB" sz="800">
                          <a:latin typeface="Century Gothic"/>
                        </a:rPr>
                        <a:t>Roasted Quorn, </a:t>
                      </a:r>
                    </a:p>
                    <a:p>
                      <a:pPr algn="ctr"/>
                      <a:r>
                        <a:rPr lang="en-GB" sz="800" b="1">
                          <a:latin typeface="Century Gothic"/>
                        </a:rPr>
                        <a:t>SD82 </a:t>
                      </a:r>
                      <a:r>
                        <a:rPr lang="en-GB" sz="800">
                          <a:latin typeface="Century Gothic"/>
                        </a:rPr>
                        <a:t>Roast Potatoes, &amp; </a:t>
                      </a:r>
                      <a:r>
                        <a:rPr lang="en-GB" sz="800" b="1">
                          <a:latin typeface="Century Gothic"/>
                        </a:rPr>
                        <a:t>SD118 </a:t>
                      </a:r>
                      <a:r>
                        <a:rPr lang="en-GB" sz="800">
                          <a:latin typeface="Century Gothic"/>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a:rPr>
                        <a:t>V323 SD17 </a:t>
                      </a:r>
                      <a:r>
                        <a:rPr lang="en-GB" sz="800" b="0" i="0" u="none" strike="noStrike" noProof="0">
                          <a:solidFill>
                            <a:schemeClr val="tx1"/>
                          </a:solidFill>
                          <a:latin typeface="Century Gothic"/>
                        </a:rPr>
                        <a:t>Smokey Bean Burger with </a:t>
                      </a:r>
                      <a:r>
                        <a:rPr lang="en-GB" sz="800" b="1" i="0" u="none" strike="noStrike" noProof="0">
                          <a:solidFill>
                            <a:schemeClr val="tx1"/>
                          </a:solidFill>
                          <a:latin typeface="Century Gothic"/>
                        </a:rPr>
                        <a:t>SD6 </a:t>
                      </a:r>
                      <a:r>
                        <a:rPr lang="en-US" sz="800" b="0" i="0" u="none" strike="noStrike" noProof="0">
                          <a:solidFill>
                            <a:schemeClr val="tx1"/>
                          </a:solidFill>
                          <a:latin typeface="Century Gothic"/>
                        </a:rPr>
                        <a:t>Wedges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SD14 </a:t>
                      </a:r>
                      <a:r>
                        <a:rPr lang="en-US" sz="800" b="0" i="0" u="none" strike="noStrike" noProof="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a:rPr>
                        <a:t>V191 </a:t>
                      </a:r>
                      <a:r>
                        <a:rPr lang="en-GB" sz="800" b="0" i="0" u="none" strike="noStrike" noProof="0">
                          <a:solidFill>
                            <a:schemeClr val="tx1"/>
                          </a:solidFill>
                          <a:latin typeface="Century Gothic"/>
                        </a:rPr>
                        <a:t>Cheese &amp; Bean Pasty </a:t>
                      </a:r>
                    </a:p>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a:rPr>
                        <a:t>with </a:t>
                      </a:r>
                      <a:r>
                        <a:rPr lang="en-GB" sz="800" b="1" i="0" u="none" strike="noStrike" noProof="0">
                          <a:solidFill>
                            <a:schemeClr val="tx1"/>
                          </a:solidFill>
                          <a:latin typeface="Century Gothic"/>
                        </a:rPr>
                        <a:t>SD5 </a:t>
                      </a:r>
                      <a:r>
                        <a:rPr lang="en-GB" sz="800" b="0" i="0" u="none" strike="noStrike" noProof="0">
                          <a:solidFill>
                            <a:schemeClr val="tx1"/>
                          </a:solidFill>
                          <a:latin typeface="Century Gothic"/>
                        </a:rPr>
                        <a:t>Chips &amp; </a:t>
                      </a:r>
                      <a:r>
                        <a:rPr lang="en-GB" sz="800" b="1" i="0" u="none" strike="noStrike" noProof="0">
                          <a:solidFill>
                            <a:schemeClr val="tx1"/>
                          </a:solidFill>
                          <a:latin typeface="Century Gothic"/>
                        </a:rPr>
                        <a:t>SD14 </a:t>
                      </a:r>
                      <a:r>
                        <a:rPr lang="en-GB" sz="800" b="0" i="0" u="none" strike="noStrike" noProof="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1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39610">
                <a:tc>
                  <a:txBody>
                    <a:bodyPr/>
                    <a:lstStyle/>
                    <a:p>
                      <a:pPr algn="ctr"/>
                      <a:r>
                        <a:rPr lang="en-GB" sz="800" b="1">
                          <a:solidFill>
                            <a:schemeClr val="tx1"/>
                          </a:solidFill>
                          <a:latin typeface="Century Gothic"/>
                        </a:rPr>
                        <a:t>D269 </a:t>
                      </a:r>
                      <a:r>
                        <a:rPr lang="en-GB" sz="800">
                          <a:latin typeface="Century Gothic"/>
                        </a:rPr>
                        <a:t>Banana Mousse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D182 </a:t>
                      </a:r>
                      <a:r>
                        <a:rPr lang="en-GB" sz="800">
                          <a:latin typeface="Century Gothic"/>
                        </a:rPr>
                        <a:t>Orange Drizzle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D225 </a:t>
                      </a:r>
                      <a:r>
                        <a:rPr lang="en-GB" sz="800">
                          <a:latin typeface="Century Gothic"/>
                        </a:rPr>
                        <a:t>Fruit </a:t>
                      </a:r>
                    </a:p>
                    <a:p>
                      <a:pPr algn="ctr"/>
                      <a:r>
                        <a:rPr lang="en-GB" sz="800">
                          <a:latin typeface="Century Gothic"/>
                        </a:rPr>
                        <a:t>Platter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D171 </a:t>
                      </a:r>
                      <a:r>
                        <a:rPr lang="en-GB" sz="800">
                          <a:latin typeface="Century Gothic"/>
                        </a:rPr>
                        <a:t>Apple </a:t>
                      </a:r>
                    </a:p>
                    <a:p>
                      <a:pPr algn="ctr"/>
                      <a:r>
                        <a:rPr lang="en-GB" sz="800">
                          <a:latin typeface="Century Gothic"/>
                        </a:rPr>
                        <a:t>Flapjack</a:t>
                      </a:r>
                      <a:endParaRPr lang="en-GB" sz="800">
                        <a:highlight>
                          <a:srgbClr val="00FFFF"/>
                        </a:highlight>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a:rPr>
                        <a:t>   </a:t>
                      </a:r>
                      <a:r>
                        <a:rPr lang="en-GB" sz="800" b="1">
                          <a:latin typeface="Century Gothic"/>
                        </a:rPr>
                        <a:t>D235</a:t>
                      </a:r>
                      <a:r>
                        <a:rPr lang="en-GB" sz="800">
                          <a:latin typeface="Century Gothic"/>
                        </a:rPr>
                        <a:t> Strawberry Jelly </a:t>
                      </a:r>
                    </a:p>
                    <a:p>
                      <a:pPr algn="ctr"/>
                      <a:r>
                        <a:rPr lang="en-GB" sz="800">
                          <a:latin typeface="Century Gothic"/>
                        </a:rPr>
                        <a:t>with Mandarins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4" name="Table 23">
            <a:extLst>
              <a:ext uri="{FF2B5EF4-FFF2-40B4-BE49-F238E27FC236}">
                <a16:creationId xmlns:a16="http://schemas.microsoft.com/office/drawing/2014/main" id="{52D011C9-A789-A7BE-F507-478C4161CB45}"/>
              </a:ext>
            </a:extLst>
          </p:cNvPr>
          <p:cNvGraphicFramePr>
            <a:graphicFrameLocks noGrp="1"/>
          </p:cNvGraphicFramePr>
          <p:nvPr>
            <p:extLst>
              <p:ext uri="{D42A27DB-BD31-4B8C-83A1-F6EECF244321}">
                <p14:modId xmlns:p14="http://schemas.microsoft.com/office/powerpoint/2010/main" val="4076655568"/>
              </p:ext>
            </p:extLst>
          </p:nvPr>
        </p:nvGraphicFramePr>
        <p:xfrm>
          <a:off x="1468713" y="2409625"/>
          <a:ext cx="7741650" cy="1869355"/>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V231 </a:t>
                      </a:r>
                      <a:r>
                        <a:rPr lang="en-GB" sz="800" b="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Tomato Pizza with </a:t>
                      </a:r>
                      <a:r>
                        <a:rPr lang="en-GB" sz="800" b="1">
                          <a:solidFill>
                            <a:schemeClr val="tx1"/>
                          </a:solidFill>
                          <a:latin typeface="Century Gothic" panose="020B0502020202020204" pitchFamily="34" charset="0"/>
                        </a:rPr>
                        <a:t>SD126 </a:t>
                      </a:r>
                      <a:r>
                        <a:rPr lang="en-GB" sz="800" b="0">
                          <a:solidFill>
                            <a:schemeClr val="tx1"/>
                          </a:solidFill>
                          <a:latin typeface="Century Gothic" panose="020B0502020202020204" pitchFamily="34" charset="0"/>
                        </a:rPr>
                        <a:t>Summer Mixed Salad</a:t>
                      </a:r>
                      <a:endParaRPr lang="en-GB" sz="800" b="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B49 </a:t>
                      </a:r>
                      <a:r>
                        <a:rPr lang="en-GB" sz="800" b="0">
                          <a:solidFill>
                            <a:schemeClr val="tx1"/>
                          </a:solidFill>
                          <a:latin typeface="Century Gothic" panose="020B0502020202020204" pitchFamily="34" charset="0"/>
                        </a:rPr>
                        <a:t>Beef Chilli with </a:t>
                      </a:r>
                      <a:r>
                        <a:rPr lang="en-GB" sz="800" b="1">
                          <a:solidFill>
                            <a:schemeClr val="tx1"/>
                          </a:solidFill>
                          <a:latin typeface="Century Gothic" panose="020B0502020202020204" pitchFamily="34" charset="0"/>
                        </a:rPr>
                        <a:t>SD84</a:t>
                      </a:r>
                      <a:r>
                        <a:rPr lang="en-GB" sz="800" b="0">
                          <a:solidFill>
                            <a:schemeClr val="tx1"/>
                          </a:solidFill>
                          <a:latin typeface="Century Gothic" panose="020B0502020202020204" pitchFamily="34" charset="0"/>
                        </a:rPr>
                        <a:t> Rice &amp; </a:t>
                      </a:r>
                      <a:r>
                        <a:rPr lang="en-GB" sz="800" b="1">
                          <a:solidFill>
                            <a:schemeClr val="tx1"/>
                          </a:solidFill>
                          <a:latin typeface="Century Gothic" panose="020B0502020202020204" pitchFamily="34" charset="0"/>
                        </a:rPr>
                        <a:t>SB37</a:t>
                      </a:r>
                      <a:r>
                        <a:rPr lang="en-GB" sz="800" b="0">
                          <a:solidFill>
                            <a:schemeClr val="tx1"/>
                          </a:solidFill>
                          <a:latin typeface="Century Gothic" panose="020B0502020202020204" pitchFamily="34" charset="0"/>
                        </a:rPr>
                        <a:t> Sweetcorn &amp; Cucumber Salsa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P25 </a:t>
                      </a:r>
                      <a:r>
                        <a:rPr lang="en-GB" sz="800" b="0">
                          <a:solidFill>
                            <a:schemeClr val="tx1"/>
                          </a:solidFill>
                          <a:latin typeface="Century Gothic" panose="020B0502020202020204" pitchFamily="34" charset="0"/>
                        </a:rPr>
                        <a:t>Roasted Pork or </a:t>
                      </a:r>
                      <a:r>
                        <a:rPr lang="en-GB" sz="800" b="1">
                          <a:solidFill>
                            <a:schemeClr val="tx1"/>
                          </a:solidFill>
                          <a:latin typeface="Century Gothic" panose="020B0502020202020204" pitchFamily="34" charset="0"/>
                        </a:rPr>
                        <a:t>C137 </a:t>
                      </a:r>
                      <a:r>
                        <a:rPr lang="en-GB" sz="800" b="0">
                          <a:solidFill>
                            <a:schemeClr val="tx1"/>
                          </a:solidFill>
                          <a:latin typeface="Century Gothic" panose="020B0502020202020204" pitchFamily="34" charset="0"/>
                        </a:rPr>
                        <a:t>Chicken Sausage, </a:t>
                      </a:r>
                      <a:r>
                        <a:rPr lang="en-GB" sz="800" b="1">
                          <a:solidFill>
                            <a:schemeClr val="tx1"/>
                          </a:solidFill>
                          <a:latin typeface="Century Gothic" panose="020B0502020202020204" pitchFamily="34" charset="0"/>
                        </a:rPr>
                        <a:t>SD82 </a:t>
                      </a:r>
                      <a:r>
                        <a:rPr lang="en-GB" sz="800" b="0">
                          <a:solidFill>
                            <a:schemeClr val="tx1"/>
                          </a:solidFill>
                          <a:latin typeface="Century Gothic" panose="020B0502020202020204" pitchFamily="34" charset="0"/>
                        </a:rPr>
                        <a:t>Roast Potatoes &amp; </a:t>
                      </a:r>
                      <a:r>
                        <a:rPr lang="en-GB" sz="800" b="1">
                          <a:solidFill>
                            <a:schemeClr val="tx1"/>
                          </a:solidFill>
                          <a:latin typeface="Century Gothic" panose="020B0502020202020204" pitchFamily="34" charset="0"/>
                        </a:rPr>
                        <a:t>SD118 </a:t>
                      </a:r>
                      <a:r>
                        <a:rPr lang="en-GB" sz="800" b="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GR1 </a:t>
                      </a:r>
                      <a:r>
                        <a:rPr lang="en-GB" sz="800" b="0">
                          <a:solidFill>
                            <a:schemeClr val="tx1"/>
                          </a:solidFill>
                          <a:latin typeface="Century Gothic" panose="020B0502020202020204" pitchFamily="34" charset="0"/>
                        </a:rPr>
                        <a:t>Greek Chicken Pitta with </a:t>
                      </a:r>
                      <a:r>
                        <a:rPr lang="en-GB" sz="800" b="1">
                          <a:solidFill>
                            <a:schemeClr val="tx1"/>
                          </a:solidFill>
                          <a:latin typeface="Century Gothic" panose="020B0502020202020204" pitchFamily="34" charset="0"/>
                        </a:rPr>
                        <a:t>SD195 </a:t>
                      </a:r>
                      <a:r>
                        <a:rPr lang="en-GB" sz="800" b="0">
                          <a:solidFill>
                            <a:schemeClr val="tx1"/>
                          </a:solidFill>
                          <a:latin typeface="Century Gothic" panose="020B0502020202020204" pitchFamily="34" charset="0"/>
                        </a:rPr>
                        <a:t>Herby Rice, </a:t>
                      </a:r>
                      <a:r>
                        <a:rPr lang="en-GB" sz="800" b="1">
                          <a:solidFill>
                            <a:schemeClr val="tx1"/>
                          </a:solidFill>
                          <a:latin typeface="Century Gothic" panose="020B0502020202020204" pitchFamily="34" charset="0"/>
                        </a:rPr>
                        <a:t>GR3 </a:t>
                      </a:r>
                      <a:r>
                        <a:rPr lang="en-GB" sz="800" b="0">
                          <a:solidFill>
                            <a:schemeClr val="tx1"/>
                          </a:solidFill>
                          <a:latin typeface="Century Gothic" panose="020B0502020202020204" pitchFamily="34" charset="0"/>
                        </a:rPr>
                        <a:t>Tzatziki &amp; </a:t>
                      </a:r>
                      <a:r>
                        <a:rPr lang="en-GB" sz="800" b="1">
                          <a:solidFill>
                            <a:schemeClr val="tx1"/>
                          </a:solidFill>
                          <a:latin typeface="Century Gothic" panose="020B0502020202020204" pitchFamily="34" charset="0"/>
                        </a:rPr>
                        <a:t>GR4</a:t>
                      </a:r>
                      <a:r>
                        <a:rPr lang="en-GB" sz="800" b="0">
                          <a:solidFill>
                            <a:schemeClr val="tx1"/>
                          </a:solidFill>
                          <a:latin typeface="Century Gothic" panose="020B0502020202020204" pitchFamily="34" charset="0"/>
                        </a:rPr>
                        <a:t> Salad</a:t>
                      </a:r>
                      <a:endParaRPr lang="en-US" sz="800" b="0" i="0" u="none" strike="noStrike" noProof="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F3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Battered Fish with </a:t>
                      </a: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SD5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Chips &amp; </a:t>
                      </a: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SD14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Tomato Sauce</a:t>
                      </a:r>
                      <a:endPar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V108 </a:t>
                      </a:r>
                      <a:r>
                        <a:rPr lang="en-GB" sz="800" b="0">
                          <a:solidFill>
                            <a:schemeClr val="tx1"/>
                          </a:solidFill>
                          <a:latin typeface="Century Gothic" panose="020B0502020202020204" pitchFamily="34" charset="0"/>
                        </a:rPr>
                        <a:t>Lentil &amp; Sweet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Potato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a:t>
                      </a:r>
                      <a:r>
                        <a:rPr lang="en-GB" sz="800" b="1">
                          <a:solidFill>
                            <a:schemeClr val="tx1"/>
                          </a:solidFill>
                          <a:latin typeface="Century Gothic" panose="020B0502020202020204" pitchFamily="34" charset="0"/>
                        </a:rPr>
                        <a:t>SD84</a:t>
                      </a:r>
                      <a:r>
                        <a:rPr lang="en-GB" sz="800" b="0">
                          <a:solidFill>
                            <a:schemeClr val="tx1"/>
                          </a:solidFill>
                          <a:latin typeface="Century Gothic" panose="020B0502020202020204" pitchFamily="34" charset="0"/>
                        </a:rPr>
                        <a:t>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 </a:t>
                      </a:r>
                      <a:r>
                        <a:rPr lang="en-GB" sz="800" b="1" i="0" u="none" strike="noStrike" noProof="0">
                          <a:solidFill>
                            <a:schemeClr val="tx1"/>
                          </a:solidFill>
                          <a:latin typeface="Century Gothic" panose="020B0502020202020204" pitchFamily="34" charset="0"/>
                        </a:rPr>
                        <a:t>SD8 </a:t>
                      </a:r>
                      <a:r>
                        <a:rPr lang="en-GB" sz="800" b="0" i="0" u="none" strike="noStrike" noProof="0">
                          <a:solidFill>
                            <a:schemeClr val="tx1"/>
                          </a:solidFill>
                          <a:latin typeface="Century Gothic" panose="020B0502020202020204" pitchFamily="34" charset="0"/>
                        </a:rPr>
                        <a:t>Spaghetti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V237 </a:t>
                      </a:r>
                      <a:r>
                        <a:rPr lang="en-GB" sz="800" b="0" i="0" u="none" strike="noStrike" noProof="0">
                          <a:solidFill>
                            <a:schemeClr val="tx1"/>
                          </a:solidFill>
                          <a:latin typeface="Century Gothic" panose="020B0502020202020204" pitchFamily="34" charset="0"/>
                        </a:rPr>
                        <a:t>Meatballs in a </a:t>
                      </a:r>
                      <a:r>
                        <a:rPr lang="en-GB" sz="800" b="1" i="0" u="none" strike="noStrike" noProof="0">
                          <a:solidFill>
                            <a:schemeClr val="tx1"/>
                          </a:solidFill>
                          <a:latin typeface="Century Gothic" panose="020B0502020202020204" pitchFamily="34" charset="0"/>
                        </a:rPr>
                        <a:t>V225 </a:t>
                      </a:r>
                      <a:r>
                        <a:rPr lang="en-GB" sz="800" b="0" i="0" u="none" strike="noStrike" noProof="0">
                          <a:solidFill>
                            <a:schemeClr val="tx1"/>
                          </a:solidFill>
                          <a:latin typeface="Century Gothic" panose="020B0502020202020204" pitchFamily="34" charset="0"/>
                        </a:rPr>
                        <a:t>Tomato Sauce </a:t>
                      </a: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V232 </a:t>
                      </a:r>
                      <a:r>
                        <a:rPr lang="en-GB" sz="800">
                          <a:latin typeface="Century Gothic" panose="020B0502020202020204" pitchFamily="34" charset="0"/>
                        </a:rPr>
                        <a:t>Veg Wellington,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a:latin typeface="Century Gothic" panose="020B0502020202020204" pitchFamily="34" charset="0"/>
                        </a:rPr>
                        <a:t>SD82 </a:t>
                      </a:r>
                      <a:r>
                        <a:rPr lang="en-GB" sz="800" i="0">
                          <a:latin typeface="Century Gothic" panose="020B0502020202020204" pitchFamily="34" charset="0"/>
                        </a:rPr>
                        <a:t>Roast Potatoes </a:t>
                      </a:r>
                      <a:r>
                        <a:rPr lang="en-GB" sz="800">
                          <a:latin typeface="Century Gothic" panose="020B0502020202020204" pitchFamily="34" charset="0"/>
                        </a:rPr>
                        <a:t>&amp; </a:t>
                      </a:r>
                      <a:r>
                        <a:rPr lang="en-GB" sz="800" b="1">
                          <a:latin typeface="Century Gothic" panose="020B0502020202020204" pitchFamily="34" charset="0"/>
                        </a:rPr>
                        <a:t>SD118</a:t>
                      </a:r>
                      <a:r>
                        <a:rPr lang="en-GB" sz="800">
                          <a:latin typeface="Century Gothic" panose="020B0502020202020204" pitchFamily="34" charset="0"/>
                        </a:rPr>
                        <a:t> Gravy</a:t>
                      </a:r>
                      <a:endParaRPr lang="en-US" sz="800" b="1" i="0" u="none" strike="noStrike" noProof="0">
                        <a:solidFill>
                          <a:srgbClr val="00B050"/>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GR2 </a:t>
                      </a:r>
                      <a:r>
                        <a:rPr lang="en-GB" sz="800" b="0" i="0" u="none" strike="noStrike" noProof="0">
                          <a:solidFill>
                            <a:schemeClr val="tx1"/>
                          </a:solidFill>
                          <a:latin typeface="Century Gothic" panose="020B0502020202020204" pitchFamily="34" charset="0"/>
                        </a:rPr>
                        <a:t>Greek Spinach &amp; Cheese Whirl </a:t>
                      </a:r>
                      <a:r>
                        <a:rPr lang="en-GB" sz="800" b="0">
                          <a:solidFill>
                            <a:schemeClr val="tx1"/>
                          </a:solidFill>
                          <a:latin typeface="Century Gothic" panose="020B0502020202020204" pitchFamily="34" charset="0"/>
                        </a:rPr>
                        <a:t>with </a:t>
                      </a:r>
                      <a:r>
                        <a:rPr lang="en-GB" sz="800" b="1">
                          <a:solidFill>
                            <a:schemeClr val="tx1"/>
                          </a:solidFill>
                          <a:latin typeface="Century Gothic" panose="020B0502020202020204" pitchFamily="34" charset="0"/>
                        </a:rPr>
                        <a:t>SD195 </a:t>
                      </a:r>
                      <a:r>
                        <a:rPr lang="en-GB" sz="800" b="0">
                          <a:solidFill>
                            <a:schemeClr val="tx1"/>
                          </a:solidFill>
                          <a:latin typeface="Century Gothic" panose="020B0502020202020204" pitchFamily="34" charset="0"/>
                        </a:rPr>
                        <a:t>Herby Rice, </a:t>
                      </a:r>
                      <a:r>
                        <a:rPr lang="en-GB" sz="800" b="1">
                          <a:solidFill>
                            <a:schemeClr val="tx1"/>
                          </a:solidFill>
                          <a:latin typeface="Century Gothic" panose="020B0502020202020204" pitchFamily="34" charset="0"/>
                        </a:rPr>
                        <a:t>GR3 </a:t>
                      </a:r>
                      <a:r>
                        <a:rPr lang="en-GB" sz="800" b="0">
                          <a:solidFill>
                            <a:schemeClr val="tx1"/>
                          </a:solidFill>
                          <a:latin typeface="Century Gothic" panose="020B0502020202020204" pitchFamily="34" charset="0"/>
                        </a:rPr>
                        <a:t>Tzatziki &amp; </a:t>
                      </a:r>
                      <a:r>
                        <a:rPr lang="en-GB" sz="800" b="1">
                          <a:solidFill>
                            <a:schemeClr val="tx1"/>
                          </a:solidFill>
                          <a:latin typeface="Century Gothic" panose="020B0502020202020204" pitchFamily="34" charset="0"/>
                        </a:rPr>
                        <a:t>GR4</a:t>
                      </a:r>
                      <a:r>
                        <a:rPr lang="en-GB" sz="800" b="0">
                          <a:solidFill>
                            <a:schemeClr val="tx1"/>
                          </a:solidFill>
                          <a:latin typeface="Century Gothic" panose="020B0502020202020204" pitchFamily="34" charset="0"/>
                        </a:rPr>
                        <a:t> Salad</a:t>
                      </a:r>
                      <a:endParaRPr lang="en-US"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V336 </a:t>
                      </a:r>
                      <a:r>
                        <a:rPr lang="en-GB" sz="800">
                          <a:latin typeface="Century Gothic" panose="020B0502020202020204" pitchFamily="34" charset="0"/>
                        </a:rPr>
                        <a:t>Cheesy Broccoli Frittata with </a:t>
                      </a:r>
                      <a:r>
                        <a:rPr lang="en-GB" sz="800" b="1">
                          <a:latin typeface="Century Gothic" panose="020B0502020202020204" pitchFamily="34" charset="0"/>
                        </a:rPr>
                        <a:t>SD5 </a:t>
                      </a:r>
                      <a:r>
                        <a:rPr lang="en-GB" sz="800">
                          <a:latin typeface="Century Gothic" panose="020B0502020202020204" pitchFamily="34" charset="0"/>
                        </a:rPr>
                        <a:t>Chips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539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41327">
                <a:tc>
                  <a:txBody>
                    <a:bodyPr/>
                    <a:lstStyle/>
                    <a:p>
                      <a:pPr algn="ctr"/>
                      <a:r>
                        <a:rPr lang="en-GB" sz="800" b="1">
                          <a:latin typeface="Century Gothic" panose="020B0502020202020204" pitchFamily="34" charset="0"/>
                        </a:rPr>
                        <a:t>D177 </a:t>
                      </a:r>
                      <a:r>
                        <a:rPr lang="en-GB" sz="800">
                          <a:latin typeface="Century Gothic" panose="020B0502020202020204" pitchFamily="34" charset="0"/>
                        </a:rPr>
                        <a:t>Iced Vanilla Sponge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D166 </a:t>
                      </a:r>
                      <a:r>
                        <a:rPr lang="en-GB" sz="800">
                          <a:latin typeface="Century Gothic" panose="020B0502020202020204" pitchFamily="34" charset="0"/>
                        </a:rPr>
                        <a:t>Peaches &amp; </a:t>
                      </a:r>
                      <a:r>
                        <a:rPr lang="en-GB" sz="800" b="1">
                          <a:latin typeface="Century Gothic" panose="020B0502020202020204" pitchFamily="34" charset="0"/>
                        </a:rPr>
                        <a:t>D13</a:t>
                      </a:r>
                      <a:r>
                        <a:rPr lang="en-GB" sz="800">
                          <a:latin typeface="Century Gothic" panose="020B0502020202020204" pitchFamily="34" charset="0"/>
                        </a:rPr>
                        <a:t> Ice Cream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D223 </a:t>
                      </a:r>
                      <a:r>
                        <a:rPr lang="en-GB" sz="800">
                          <a:latin typeface="Century Gothic" panose="020B0502020202020204" pitchFamily="34" charset="0"/>
                        </a:rPr>
                        <a:t>Freshly Chopped </a:t>
                      </a:r>
                    </a:p>
                    <a:p>
                      <a:pPr algn="ctr"/>
                      <a:r>
                        <a:rPr lang="en-GB" sz="800">
                          <a:latin typeface="Century Gothic" panose="020B0502020202020204" pitchFamily="34" charset="0"/>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D233 </a:t>
                      </a:r>
                      <a:r>
                        <a:rPr lang="en-GB" sz="800">
                          <a:latin typeface="Century Gothic" panose="020B0502020202020204" pitchFamily="34" charset="0"/>
                        </a:rPr>
                        <a:t>Jam &amp; Coconut Sponge with </a:t>
                      </a:r>
                      <a:r>
                        <a:rPr lang="en-GB" sz="800" b="1">
                          <a:latin typeface="Century Gothic" panose="020B0502020202020204" pitchFamily="34" charset="0"/>
                        </a:rPr>
                        <a:t>D2 </a:t>
                      </a:r>
                      <a:r>
                        <a:rPr lang="en-GB" sz="800">
                          <a:latin typeface="Century Gothic" panose="020B0502020202020204" pitchFamily="34" charset="0"/>
                        </a:rPr>
                        <a:t>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D85 </a:t>
                      </a:r>
                      <a:r>
                        <a:rPr lang="en-GB" sz="800">
                          <a:latin typeface="Century Gothic" panose="020B0502020202020204" pitchFamily="34" charset="0"/>
                        </a:rPr>
                        <a:t>Oaty </a:t>
                      </a:r>
                    </a:p>
                    <a:p>
                      <a:pPr algn="ctr"/>
                      <a:r>
                        <a:rPr lang="en-GB" sz="800">
                          <a:latin typeface="Century Gothic" panose="020B0502020202020204" pitchFamily="34" charset="0"/>
                        </a:rPr>
                        <a:t>Cookie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5" name="Table 24">
            <a:extLst>
              <a:ext uri="{FF2B5EF4-FFF2-40B4-BE49-F238E27FC236}">
                <a16:creationId xmlns:a16="http://schemas.microsoft.com/office/drawing/2014/main" id="{00B9DDC6-CCFB-2976-128D-45103B66DDAD}"/>
              </a:ext>
            </a:extLst>
          </p:cNvPr>
          <p:cNvGraphicFramePr>
            <a:graphicFrameLocks noGrp="1"/>
          </p:cNvGraphicFramePr>
          <p:nvPr>
            <p:extLst>
              <p:ext uri="{D42A27DB-BD31-4B8C-83A1-F6EECF244321}">
                <p14:modId xmlns:p14="http://schemas.microsoft.com/office/powerpoint/2010/main" val="1706074993"/>
              </p:ext>
            </p:extLst>
          </p:nvPr>
        </p:nvGraphicFramePr>
        <p:xfrm>
          <a:off x="1468712" y="4218859"/>
          <a:ext cx="7741650" cy="1498600"/>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35908">
                  <a:extLst>
                    <a:ext uri="{9D8B030D-6E8A-4147-A177-3AD203B41FA5}">
                      <a16:colId xmlns:a16="http://schemas.microsoft.com/office/drawing/2014/main" val="1888228126"/>
                    </a:ext>
                  </a:extLst>
                </a:gridCol>
                <a:gridCol w="1560752">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V160 SD11 </a:t>
                      </a:r>
                      <a:r>
                        <a:rPr lang="en-GB" sz="800" b="0">
                          <a:solidFill>
                            <a:schemeClr val="tx1"/>
                          </a:solidFill>
                          <a:latin typeface="Century Gothic" panose="020B0502020202020204" pitchFamily="34" charset="0"/>
                        </a:rPr>
                        <a:t>Tomato Pasta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panose="020B0502020202020204" pitchFamily="34" charset="0"/>
                        </a:rPr>
                        <a:t>B63 SD17 </a:t>
                      </a:r>
                      <a:r>
                        <a:rPr lang="en-US" sz="800" b="0" i="0" u="none" strike="noStrike" noProof="0">
                          <a:solidFill>
                            <a:schemeClr val="tx1"/>
                          </a:solidFill>
                          <a:latin typeface="Century Gothic" panose="020B0502020202020204" pitchFamily="34" charset="0"/>
                        </a:rPr>
                        <a:t>Beef Burger with </a:t>
                      </a:r>
                      <a:r>
                        <a:rPr lang="en-US" sz="800" b="1" i="0" u="none" strike="noStrike" noProof="0">
                          <a:solidFill>
                            <a:schemeClr val="tx1"/>
                          </a:solidFill>
                          <a:latin typeface="Century Gothic" panose="020B0502020202020204" pitchFamily="34" charset="0"/>
                        </a:rPr>
                        <a:t>SD6 </a:t>
                      </a:r>
                      <a:r>
                        <a:rPr lang="en-US" sz="800" b="0" i="0" u="none" strike="noStrike" noProof="0">
                          <a:solidFill>
                            <a:schemeClr val="tx1"/>
                          </a:solidFill>
                          <a:latin typeface="Century Gothic" panose="020B0502020202020204" pitchFamily="34" charset="0"/>
                        </a:rPr>
                        <a:t>Potato Wedges &amp; </a:t>
                      </a:r>
                      <a:r>
                        <a:rPr lang="en-US" sz="800" b="1" i="0" u="none" strike="noStrike" noProof="0">
                          <a:solidFill>
                            <a:schemeClr val="tx1"/>
                          </a:solidFill>
                          <a:latin typeface="Century Gothic" panose="020B0502020202020204" pitchFamily="34" charset="0"/>
                        </a:rPr>
                        <a:t>SD92 </a:t>
                      </a:r>
                      <a:r>
                        <a:rPr lang="en-US" sz="800" b="0" i="0" u="none" strike="noStrike" noProof="0">
                          <a:solidFill>
                            <a:schemeClr val="tx1"/>
                          </a:solidFill>
                          <a:latin typeface="Century Gothic" panose="020B0502020202020204" pitchFamily="34" charset="0"/>
                        </a:rPr>
                        <a:t>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T1 C4 C5 B4 </a:t>
                      </a:r>
                      <a:r>
                        <a:rPr lang="en-GB" sz="800" b="0">
                          <a:solidFill>
                            <a:schemeClr val="tx1"/>
                          </a:solidFill>
                          <a:latin typeface="Century Gothic" panose="020B0502020202020204" pitchFamily="34" charset="0"/>
                        </a:rPr>
                        <a:t>Roast of the Day, </a:t>
                      </a:r>
                      <a:r>
                        <a:rPr lang="en-GB" sz="800" b="1">
                          <a:solidFill>
                            <a:schemeClr val="tx1"/>
                          </a:solidFill>
                          <a:latin typeface="Century Gothic" panose="020B0502020202020204" pitchFamily="34" charset="0"/>
                        </a:rPr>
                        <a:t>SD1 </a:t>
                      </a:r>
                      <a:r>
                        <a:rPr lang="en-GB" sz="800" b="0">
                          <a:solidFill>
                            <a:schemeClr val="tx1"/>
                          </a:solidFill>
                          <a:latin typeface="Century Gothic" panose="020B0502020202020204" pitchFamily="34" charset="0"/>
                        </a:rPr>
                        <a:t>Mashed Potatoes &amp; </a:t>
                      </a:r>
                      <a:r>
                        <a:rPr lang="en-GB" sz="800" b="1">
                          <a:solidFill>
                            <a:schemeClr val="tx1"/>
                          </a:solidFill>
                          <a:latin typeface="Century Gothic" panose="020B0502020202020204" pitchFamily="34" charset="0"/>
                        </a:rPr>
                        <a:t>SD118 </a:t>
                      </a:r>
                      <a:r>
                        <a:rPr lang="en-GB" sz="800" b="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C86 </a:t>
                      </a:r>
                      <a:r>
                        <a:rPr lang="en-GB" sz="800" b="0">
                          <a:solidFill>
                            <a:schemeClr val="tx1"/>
                          </a:solidFill>
                          <a:latin typeface="Century Gothic" panose="020B0502020202020204" pitchFamily="34" charset="0"/>
                        </a:rPr>
                        <a:t>Chefs Special Chicken Korma with </a:t>
                      </a:r>
                      <a:r>
                        <a:rPr lang="en-GB" sz="800" b="1">
                          <a:solidFill>
                            <a:schemeClr val="tx1"/>
                          </a:solidFill>
                          <a:latin typeface="Century Gothic" panose="020B0502020202020204" pitchFamily="34" charset="0"/>
                        </a:rPr>
                        <a:t>SD84 </a:t>
                      </a:r>
                      <a:r>
                        <a:rPr lang="en-GB" sz="800" b="0">
                          <a:solidFill>
                            <a:schemeClr val="tx1"/>
                          </a:solidFill>
                          <a:latin typeface="Century Gothic" panose="020B0502020202020204" pitchFamily="34" charset="0"/>
                        </a:rPr>
                        <a:t>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F6 </a:t>
                      </a:r>
                      <a:r>
                        <a:rPr lang="en-GB" sz="800" b="0">
                          <a:solidFill>
                            <a:schemeClr val="tx1"/>
                          </a:solidFill>
                          <a:latin typeface="Century Gothic" panose="020B0502020202020204" pitchFamily="34" charset="0"/>
                        </a:rPr>
                        <a:t>Fishfingers with </a:t>
                      </a:r>
                      <a:r>
                        <a:rPr lang="en-GB" sz="800" b="1">
                          <a:solidFill>
                            <a:schemeClr val="tx1"/>
                          </a:solidFill>
                          <a:latin typeface="Century Gothic" panose="020B0502020202020204" pitchFamily="34" charset="0"/>
                        </a:rPr>
                        <a:t>SD5 </a:t>
                      </a:r>
                      <a:r>
                        <a:rPr lang="en-GB" sz="800" b="0">
                          <a:solidFill>
                            <a:schemeClr val="tx1"/>
                          </a:solidFill>
                          <a:latin typeface="Century Gothic" panose="020B0502020202020204" pitchFamily="34" charset="0"/>
                        </a:rPr>
                        <a:t>Chips &amp; </a:t>
                      </a:r>
                      <a:r>
                        <a:rPr lang="en-GB" sz="800" b="1">
                          <a:solidFill>
                            <a:schemeClr val="tx1"/>
                          </a:solidFill>
                          <a:latin typeface="Century Gothic" panose="020B0502020202020204" pitchFamily="34" charset="0"/>
                        </a:rPr>
                        <a:t>SD14 </a:t>
                      </a:r>
                      <a:r>
                        <a:rPr lang="en-GB" sz="800" b="0">
                          <a:solidFill>
                            <a:schemeClr val="tx1"/>
                          </a:solidFill>
                          <a:latin typeface="Century Gothic" panose="020B0502020202020204" pitchFamily="34" charset="0"/>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V337 </a:t>
                      </a:r>
                      <a:r>
                        <a:rPr lang="en-GB" sz="800" b="0" i="0" u="none" strike="noStrike" noProof="0">
                          <a:solidFill>
                            <a:schemeClr val="tx1"/>
                          </a:solidFill>
                          <a:latin typeface="Century Gothic" panose="020B0502020202020204" pitchFamily="34" charset="0"/>
                        </a:rPr>
                        <a:t>Chinese Vegetable Noodles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V161 </a:t>
                      </a:r>
                      <a:r>
                        <a:rPr lang="en-GB" sz="800" b="0">
                          <a:solidFill>
                            <a:schemeClr val="tx1"/>
                          </a:solidFill>
                          <a:latin typeface="Century Gothic" panose="020B0502020202020204" pitchFamily="34" charset="0"/>
                        </a:rPr>
                        <a:t>Mexican Bean Roll with </a:t>
                      </a:r>
                      <a:r>
                        <a:rPr lang="en-GB" sz="800" b="1">
                          <a:solidFill>
                            <a:schemeClr val="tx1"/>
                          </a:solidFill>
                          <a:latin typeface="Century Gothic" panose="020B0502020202020204" pitchFamily="34" charset="0"/>
                        </a:rPr>
                        <a:t>SD6 </a:t>
                      </a:r>
                      <a:r>
                        <a:rPr lang="en-GB" sz="800" b="0">
                          <a:solidFill>
                            <a:schemeClr val="tx1"/>
                          </a:solidFill>
                          <a:latin typeface="Century Gothic" panose="020B0502020202020204" pitchFamily="34" charset="0"/>
                        </a:rPr>
                        <a:t>Potato Wedges &amp; </a:t>
                      </a:r>
                      <a:r>
                        <a:rPr lang="en-GB" sz="800" b="1">
                          <a:solidFill>
                            <a:schemeClr val="tx1"/>
                          </a:solidFill>
                          <a:latin typeface="Century Gothic" panose="020B0502020202020204" pitchFamily="34" charset="0"/>
                        </a:rPr>
                        <a:t>SD92 </a:t>
                      </a:r>
                      <a:r>
                        <a:rPr lang="en-GB" sz="800" b="0">
                          <a:solidFill>
                            <a:schemeClr val="tx1"/>
                          </a:solidFill>
                          <a:latin typeface="Century Gothic" panose="020B0502020202020204" pitchFamily="34" charset="0"/>
                        </a:rPr>
                        <a:t>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panose="020B0502020202020204" pitchFamily="34" charset="0"/>
                        </a:rPr>
                        <a:t>V13 </a:t>
                      </a:r>
                      <a:r>
                        <a:rPr lang="en-US" sz="800" b="0" i="0" u="none" strike="noStrike" noProof="0">
                          <a:solidFill>
                            <a:schemeClr val="tx1"/>
                          </a:solidFill>
                          <a:latin typeface="Century Gothic" panose="020B0502020202020204" pitchFamily="34" charset="0"/>
                        </a:rPr>
                        <a:t>Vegetable Loaf with </a:t>
                      </a:r>
                      <a:r>
                        <a:rPr lang="en-US" sz="800" b="1" i="0" u="none" strike="noStrike" noProof="0">
                          <a:solidFill>
                            <a:schemeClr val="tx1"/>
                          </a:solidFill>
                          <a:latin typeface="Century Gothic" panose="020B0502020202020204" pitchFamily="34" charset="0"/>
                        </a:rPr>
                        <a:t>SD1 </a:t>
                      </a:r>
                      <a:r>
                        <a:rPr lang="en-US" sz="800" b="0" i="0" u="none" strike="noStrike" noProof="0">
                          <a:solidFill>
                            <a:schemeClr val="tx1"/>
                          </a:solidFill>
                          <a:latin typeface="Century Gothic" panose="020B0502020202020204" pitchFamily="34" charset="0"/>
                        </a:rPr>
                        <a:t>Mashed Potatoes &amp; </a:t>
                      </a:r>
                      <a:r>
                        <a:rPr lang="en-US" sz="800" b="1" i="0" u="none" strike="noStrike" noProof="0">
                          <a:solidFill>
                            <a:schemeClr val="tx1"/>
                          </a:solidFill>
                          <a:latin typeface="Century Gothic" panose="020B0502020202020204" pitchFamily="34" charset="0"/>
                        </a:rPr>
                        <a:t>SD118 </a:t>
                      </a:r>
                      <a:r>
                        <a:rPr lang="en-US" sz="800" b="0" i="0" u="none" strike="noStrike" noProof="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V249 </a:t>
                      </a:r>
                      <a:r>
                        <a:rPr lang="en-GB" sz="800" b="0">
                          <a:solidFill>
                            <a:schemeClr val="tx1"/>
                          </a:solidFill>
                          <a:latin typeface="Century Gothic" panose="020B0502020202020204" pitchFamily="34" charset="0"/>
                        </a:rPr>
                        <a:t>All Day Vegetarian Breakfast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V307 </a:t>
                      </a:r>
                      <a:r>
                        <a:rPr lang="en-GB" sz="800">
                          <a:latin typeface="Century Gothic" panose="020B0502020202020204" pitchFamily="34" charset="0"/>
                        </a:rPr>
                        <a:t>Cowboy Sausage and Bean Hotpot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8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70840">
                <a:tc>
                  <a:txBody>
                    <a:bodyPr/>
                    <a:lstStyle/>
                    <a:p>
                      <a:pPr algn="ctr"/>
                      <a:r>
                        <a:rPr lang="en-GB" sz="800" b="1">
                          <a:latin typeface="Century Gothic" panose="020B0502020202020204" pitchFamily="34" charset="0"/>
                        </a:rPr>
                        <a:t>D262 </a:t>
                      </a:r>
                      <a:r>
                        <a:rPr lang="en-GB" sz="800">
                          <a:latin typeface="Century Gothic" panose="020B0502020202020204" pitchFamily="34" charset="0"/>
                        </a:rPr>
                        <a:t>Pineapple Upside Down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D56 </a:t>
                      </a:r>
                      <a:r>
                        <a:rPr lang="en-GB" sz="800">
                          <a:latin typeface="Century Gothic" panose="020B0502020202020204" pitchFamily="34" charset="0"/>
                        </a:rPr>
                        <a:t>Cheese &amp; Crackers</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D224 </a:t>
                      </a:r>
                      <a:r>
                        <a:rPr lang="en-GB" sz="800">
                          <a:latin typeface="Century Gothic" panose="020B0502020202020204" pitchFamily="34" charset="0"/>
                        </a:rPr>
                        <a:t>Fruit Medley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D259 </a:t>
                      </a:r>
                      <a:r>
                        <a:rPr lang="en-GB" sz="800" b="0">
                          <a:latin typeface="Century Gothic" panose="020B0502020202020204" pitchFamily="34" charset="0"/>
                        </a:rPr>
                        <a:t>Strawberry and Apple Crumble with </a:t>
                      </a:r>
                      <a:r>
                        <a:rPr lang="en-GB" sz="800" b="1">
                          <a:latin typeface="Century Gothic" panose="020B0502020202020204" pitchFamily="34" charset="0"/>
                        </a:rPr>
                        <a:t>D2 </a:t>
                      </a:r>
                      <a:r>
                        <a:rPr lang="en-GB" sz="800" b="0">
                          <a:latin typeface="Century Gothic" panose="020B0502020202020204" pitchFamily="34" charset="0"/>
                        </a:rPr>
                        <a:t>Custard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D57 </a:t>
                      </a:r>
                      <a:r>
                        <a:rPr lang="en-GB" sz="800">
                          <a:latin typeface="Century Gothic" panose="020B0502020202020204" pitchFamily="34" charset="0"/>
                        </a:rPr>
                        <a:t>Vanilla </a:t>
                      </a:r>
                    </a:p>
                    <a:p>
                      <a:pPr algn="ctr"/>
                      <a:r>
                        <a:rPr lang="en-GB" sz="800">
                          <a:latin typeface="Century Gothic" panose="020B0502020202020204" pitchFamily="34" charset="0"/>
                        </a:rPr>
                        <a:t>Shortbread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pic>
        <p:nvPicPr>
          <p:cNvPr id="2" name="Picture 1" descr="A picture containing shape&#10;&#10;Description automatically generated">
            <a:extLst>
              <a:ext uri="{FF2B5EF4-FFF2-40B4-BE49-F238E27FC236}">
                <a16:creationId xmlns:a16="http://schemas.microsoft.com/office/drawing/2014/main" id="{922214D8-8165-E183-35BE-8AB79FA704C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679192">
            <a:off x="9298564" y="4672899"/>
            <a:ext cx="321362" cy="277934"/>
          </a:xfrm>
          <a:prstGeom prst="rect">
            <a:avLst/>
          </a:prstGeom>
        </p:spPr>
      </p:pic>
      <p:sp>
        <p:nvSpPr>
          <p:cNvPr id="3" name="TextBox 2">
            <a:extLst>
              <a:ext uri="{FF2B5EF4-FFF2-40B4-BE49-F238E27FC236}">
                <a16:creationId xmlns:a16="http://schemas.microsoft.com/office/drawing/2014/main" id="{DBAF80F5-4C80-503B-AD2D-E559D91C8EF5}"/>
              </a:ext>
            </a:extLst>
          </p:cNvPr>
          <p:cNvSpPr txBox="1"/>
          <p:nvPr/>
        </p:nvSpPr>
        <p:spPr>
          <a:xfrm>
            <a:off x="9185631" y="5069548"/>
            <a:ext cx="596695" cy="338554"/>
          </a:xfrm>
          <a:prstGeom prst="rect">
            <a:avLst/>
          </a:prstGeom>
          <a:noFill/>
        </p:spPr>
        <p:txBody>
          <a:bodyPr wrap="square" rtlCol="0">
            <a:spAutoFit/>
          </a:bodyPr>
          <a:lstStyle/>
          <a:p>
            <a:pPr algn="ctr"/>
            <a:r>
              <a:rPr lang="en-GB" sz="800">
                <a:latin typeface="Century Gothic" panose="020B0502020202020204" pitchFamily="34" charset="0"/>
              </a:rPr>
              <a:t>Chef’s Special</a:t>
            </a:r>
            <a:endParaRPr lang="en-GB" sz="800" b="1">
              <a:latin typeface="Century Gothic" panose="020B0502020202020204" pitchFamily="34" charset="0"/>
            </a:endParaRPr>
          </a:p>
        </p:txBody>
      </p:sp>
    </p:spTree>
    <p:extLst>
      <p:ext uri="{BB962C8B-B14F-4D97-AF65-F5344CB8AC3E}">
        <p14:creationId xmlns:p14="http://schemas.microsoft.com/office/powerpoint/2010/main" val="3584918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d1bd76c-94ea-4c3b-8cec-92f6e8fc98cb">
      <Terms xmlns="http://schemas.microsoft.com/office/infopath/2007/PartnerControls"/>
    </lcf76f155ced4ddcb4097134ff3c332f>
    <TaxCatchAll xmlns="71b3dfcc-ba18-4fa5-b7f4-e9b474ce4bd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F2314059135949BFDBABEB2228390A" ma:contentTypeVersion="19" ma:contentTypeDescription="Create a new document." ma:contentTypeScope="" ma:versionID="54ca27d17c310ca818c53a58a7636027">
  <xsd:schema xmlns:xsd="http://www.w3.org/2001/XMLSchema" xmlns:xs="http://www.w3.org/2001/XMLSchema" xmlns:p="http://schemas.microsoft.com/office/2006/metadata/properties" xmlns:ns2="7d1bd76c-94ea-4c3b-8cec-92f6e8fc98cb" xmlns:ns3="71b3dfcc-ba18-4fa5-b7f4-e9b474ce4bdb" targetNamespace="http://schemas.microsoft.com/office/2006/metadata/properties" ma:root="true" ma:fieldsID="33cfbf2526a48a1a705892d534c3b4f8" ns2:_="" ns3:_="">
    <xsd:import namespace="7d1bd76c-94ea-4c3b-8cec-92f6e8fc98cb"/>
    <xsd:import namespace="71b3dfcc-ba18-4fa5-b7f4-e9b474ce4bdb"/>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AutoKeyPoints" minOccurs="0"/>
                <xsd:element ref="ns2:MediaServiceKeyPoint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1bd76c-94ea-4c3b-8cec-92f6e8fc98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749882f-7337-4690-9160-d49a23bfc8a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b3dfcc-ba18-4fa5-b7f4-e9b474ce4bd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661c748-4250-449a-858b-c9f16d850544}" ma:internalName="TaxCatchAll" ma:showField="CatchAllData" ma:web="71b3dfcc-ba18-4fa5-b7f4-e9b474ce4b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38B72B72-EFE2-4371-B500-B2B9B1CA3EDB}">
  <ds:schemaRefs>
    <ds:schemaRef ds:uri="93f07fc0-f3cc-4d0b-9a4f-54b5dee9d132"/>
    <ds:schemaRef ds:uri="cfcc8f99-6edd-417c-8b08-e4af51aa64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26FA72A-D04F-4BC9-B23A-42255A1C8B86}"/>
</file>

<file path=docProps/app.xml><?xml version="1.0" encoding="utf-8"?>
<Properties xmlns="http://schemas.openxmlformats.org/officeDocument/2006/extended-properties" xmlns:vt="http://schemas.openxmlformats.org/officeDocument/2006/docPropsVTypes">
  <TotalTime>0</TotalTime>
  <Words>1039</Words>
  <Application>Microsoft Office PowerPoint</Application>
  <PresentationFormat>A4 Paper (210x297 mm)</PresentationFormat>
  <Paragraphs>246</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Century Gothic</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Leane Bailey</cp:lastModifiedBy>
  <cp:revision>2</cp:revision>
  <cp:lastPrinted>2024-12-12T13:06:13Z</cp:lastPrinted>
  <dcterms:created xsi:type="dcterms:W3CDTF">2014-08-19T19:35:20Z</dcterms:created>
  <dcterms:modified xsi:type="dcterms:W3CDTF">2026-09-17T08:45:55Z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0x01010015F2314059135949BFDBABEB2228390A</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